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  <p:sldId id="275" r:id="rId42"/>
    <p:sldId id="276" r:id="rId43"/>
    <p:sldId id="277" r:id="rId44"/>
    <p:sldId id="278" r:id="rId45"/>
    <p:sldId id="279" r:id="rId46"/>
    <p:sldId id="280" r:id="rId47"/>
    <p:sldId id="281" r:id="rId48"/>
    <p:sldId id="282" r:id="rId49"/>
  </p:sldIdLst>
  <p:sldSz cx="18288000" cy="10287000"/>
  <p:notesSz cx="6858000" cy="9144000"/>
  <p:embeddedFontLst>
    <p:embeddedFont>
      <p:font typeface="Tenor Sans" charset="1" panose="02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Cinzel" charset="1" panose="00000500000000000000"/>
      <p:regular r:id="rId11"/>
    </p:embeddedFont>
    <p:embeddedFont>
      <p:font typeface="Cinzel Bold" charset="1" panose="00000800000000000000"/>
      <p:regular r:id="rId12"/>
    </p:embeddedFont>
    <p:embeddedFont>
      <p:font typeface="Luthier" charset="1" panose="00000000000000000000"/>
      <p:regular r:id="rId13"/>
    </p:embeddedFont>
    <p:embeddedFont>
      <p:font typeface="Luthier Bold" charset="1" panose="00000000000000000000"/>
      <p:regular r:id="rId14"/>
    </p:embeddedFont>
    <p:embeddedFont>
      <p:font typeface="Luthier Italics" charset="1" panose="00000000000000000000"/>
      <p:regular r:id="rId15"/>
    </p:embeddedFont>
    <p:embeddedFont>
      <p:font typeface="Luthier Bold Italics" charset="1" panose="00000000000000000000"/>
      <p:regular r:id="rId16"/>
    </p:embeddedFont>
    <p:embeddedFont>
      <p:font typeface="Public Sans" charset="1" panose="00000000000000000000"/>
      <p:regular r:id="rId17"/>
    </p:embeddedFont>
    <p:embeddedFont>
      <p:font typeface="Public Sans Bold" charset="1" panose="00000000000000000000"/>
      <p:regular r:id="rId18"/>
    </p:embeddedFont>
    <p:embeddedFont>
      <p:font typeface="Public Sans Italics" charset="1" panose="00000000000000000000"/>
      <p:regular r:id="rId19"/>
    </p:embeddedFont>
    <p:embeddedFont>
      <p:font typeface="Public Sans Bold Italics" charset="1" panose="00000000000000000000"/>
      <p:regular r:id="rId20"/>
    </p:embeddedFont>
    <p:embeddedFont>
      <p:font typeface="Black Mango" charset="1" panose="02020A03060303060403"/>
      <p:regular r:id="rId21"/>
    </p:embeddedFont>
    <p:embeddedFont>
      <p:font typeface="Black Mango Bold" charset="1" panose="02020A030603030604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34" Target="slides/slide12.xml" Type="http://schemas.openxmlformats.org/officeDocument/2006/relationships/slide"/><Relationship Id="rId35" Target="slides/slide13.xml" Type="http://schemas.openxmlformats.org/officeDocument/2006/relationships/slide"/><Relationship Id="rId36" Target="slides/slide14.xml" Type="http://schemas.openxmlformats.org/officeDocument/2006/relationships/slide"/><Relationship Id="rId37" Target="slides/slide15.xml" Type="http://schemas.openxmlformats.org/officeDocument/2006/relationships/slide"/><Relationship Id="rId38" Target="slides/slide16.xml" Type="http://schemas.openxmlformats.org/officeDocument/2006/relationships/slide"/><Relationship Id="rId39" Target="slides/slide17.xml" Type="http://schemas.openxmlformats.org/officeDocument/2006/relationships/slide"/><Relationship Id="rId4" Target="theme/theme1.xml" Type="http://schemas.openxmlformats.org/officeDocument/2006/relationships/theme"/><Relationship Id="rId40" Target="slides/slide18.xml" Type="http://schemas.openxmlformats.org/officeDocument/2006/relationships/slide"/><Relationship Id="rId41" Target="slides/slide19.xml" Type="http://schemas.openxmlformats.org/officeDocument/2006/relationships/slide"/><Relationship Id="rId42" Target="slides/slide20.xml" Type="http://schemas.openxmlformats.org/officeDocument/2006/relationships/slide"/><Relationship Id="rId43" Target="slides/slide21.xml" Type="http://schemas.openxmlformats.org/officeDocument/2006/relationships/slide"/><Relationship Id="rId44" Target="slides/slide22.xml" Type="http://schemas.openxmlformats.org/officeDocument/2006/relationships/slide"/><Relationship Id="rId45" Target="slides/slide23.xml" Type="http://schemas.openxmlformats.org/officeDocument/2006/relationships/slide"/><Relationship Id="rId46" Target="slides/slide24.xml" Type="http://schemas.openxmlformats.org/officeDocument/2006/relationships/slide"/><Relationship Id="rId47" Target="slides/slide25.xml" Type="http://schemas.openxmlformats.org/officeDocument/2006/relationships/slide"/><Relationship Id="rId48" Target="slides/slide26.xml" Type="http://schemas.openxmlformats.org/officeDocument/2006/relationships/slide"/><Relationship Id="rId49" Target="slides/slide2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jpeg>
</file>

<file path=ppt/media/image35.jpe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png>
</file>

<file path=ppt/media/image45.png>
</file>

<file path=ppt/media/image46.svg>
</file>

<file path=ppt/media/image47.png>
</file>

<file path=ppt/media/image48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1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png" Type="http://schemas.openxmlformats.org/officeDocument/2006/relationships/image"/><Relationship Id="rId4" Target="../media/image29.jpeg" Type="http://schemas.openxmlformats.org/officeDocument/2006/relationships/image"/><Relationship Id="rId5" Target="../media/image30.jpeg" Type="http://schemas.openxmlformats.org/officeDocument/2006/relationships/image"/><Relationship Id="rId6" Target="../media/image31.jpeg" Type="http://schemas.openxmlformats.org/officeDocument/2006/relationships/image"/><Relationship Id="rId7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32.png" Type="http://schemas.openxmlformats.org/officeDocument/2006/relationships/image"/><Relationship Id="rId4" Target="../media/image29.jpeg" Type="http://schemas.openxmlformats.org/officeDocument/2006/relationships/image"/><Relationship Id="rId5" Target="../media/image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31.jpeg" Type="http://schemas.openxmlformats.org/officeDocument/2006/relationships/image"/><Relationship Id="rId4" Target="../media/image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2.png" Type="http://schemas.openxmlformats.org/officeDocument/2006/relationships/image"/><Relationship Id="rId11" Target="../media/image43.jpeg" Type="http://schemas.openxmlformats.org/officeDocument/2006/relationships/image"/><Relationship Id="rId12" Target="../media/image44.png" Type="http://schemas.openxmlformats.org/officeDocument/2006/relationships/image"/><Relationship Id="rId13" Target="../media/image1.png" Type="http://schemas.openxmlformats.org/officeDocument/2006/relationships/image"/><Relationship Id="rId2" Target="../media/image34.jpeg" Type="http://schemas.openxmlformats.org/officeDocument/2006/relationships/image"/><Relationship Id="rId3" Target="../media/image35.jpeg" Type="http://schemas.openxmlformats.org/officeDocument/2006/relationships/image"/><Relationship Id="rId4" Target="../media/image36.png" Type="http://schemas.openxmlformats.org/officeDocument/2006/relationships/image"/><Relationship Id="rId5" Target="../media/image37.jpeg" Type="http://schemas.openxmlformats.org/officeDocument/2006/relationships/image"/><Relationship Id="rId6" Target="../media/image38.jpeg" Type="http://schemas.openxmlformats.org/officeDocument/2006/relationships/image"/><Relationship Id="rId7" Target="../media/image39.png" Type="http://schemas.openxmlformats.org/officeDocument/2006/relationships/image"/><Relationship Id="rId8" Target="../media/image40.png" Type="http://schemas.openxmlformats.org/officeDocument/2006/relationships/image"/><Relationship Id="rId9" Target="../media/image41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png" Type="http://schemas.openxmlformats.org/officeDocument/2006/relationships/image"/><Relationship Id="rId3" Target="../media/image46.svg" Type="http://schemas.openxmlformats.org/officeDocument/2006/relationships/image"/><Relationship Id="rId4" Target="../media/image47.png" Type="http://schemas.openxmlformats.org/officeDocument/2006/relationships/image"/><Relationship Id="rId5" Target="../media/image48.svg" Type="http://schemas.openxmlformats.org/officeDocument/2006/relationships/image"/><Relationship Id="rId6" Target="../media/image1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9946" y="0"/>
            <a:ext cx="18288000" cy="185425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3" id="3"/>
          <p:cNvSpPr/>
          <p:nvPr/>
        </p:nvSpPr>
        <p:spPr>
          <a:xfrm rot="0">
            <a:off x="1008808" y="1028700"/>
            <a:ext cx="16250492" cy="0"/>
          </a:xfrm>
          <a:prstGeom prst="line">
            <a:avLst/>
          </a:prstGeom>
          <a:ln cap="rnd" w="38100">
            <a:solidFill>
              <a:srgbClr val="556D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9946" y="8432748"/>
            <a:ext cx="18288000" cy="1854252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143700" y="3679841"/>
            <a:ext cx="1164717" cy="1164717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514866" y="2043746"/>
            <a:ext cx="6422385" cy="1294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66"/>
              </a:lnSpc>
            </a:pPr>
            <a:r>
              <a:rPr lang="en-US" sz="7547">
                <a:solidFill>
                  <a:srgbClr val="000000"/>
                </a:solidFill>
                <a:latin typeface="Tenor Sans"/>
              </a:rPr>
              <a:t>Project Work: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17483" y="4797835"/>
            <a:ext cx="11817152" cy="150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64"/>
              </a:lnSpc>
            </a:pPr>
            <a:r>
              <a:rPr lang="en-US" sz="8903">
                <a:solidFill>
                  <a:srgbClr val="000000"/>
                </a:solidFill>
                <a:latin typeface="Cinzel"/>
              </a:rPr>
              <a:t>Royals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09521" y="6620421"/>
            <a:ext cx="1103307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enor Sans"/>
              </a:rPr>
              <a:t>Web app gestionale di prenotazioni stanze per Hotel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87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936978" y="3174989"/>
            <a:ext cx="9351022" cy="7112011"/>
          </a:xfrm>
          <a:prstGeom prst="rect">
            <a:avLst/>
          </a:prstGeom>
          <a:solidFill>
            <a:srgbClr val="A3CFBA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812447" cy="10287000"/>
            <a:chOff x="0" y="0"/>
            <a:chExt cx="17083262" cy="13716000"/>
          </a:xfrm>
        </p:grpSpPr>
        <p:sp>
          <p:nvSpPr>
            <p:cNvPr name="AutoShape 4" id="4"/>
            <p:cNvSpPr/>
            <p:nvPr/>
          </p:nvSpPr>
          <p:spPr>
            <a:xfrm>
              <a:off x="0" y="0"/>
              <a:ext cx="17083262" cy="13716000"/>
            </a:xfrm>
            <a:prstGeom prst="rect">
              <a:avLst/>
            </a:prstGeom>
            <a:solidFill>
              <a:srgbClr val="469F76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0" y="0"/>
            <a:ext cx="12812447" cy="10287000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-37449" r="-37449" t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3" id="13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10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569217" y="200232"/>
            <a:ext cx="3978515" cy="2441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38"/>
              </a:lnSpc>
            </a:pPr>
            <a:r>
              <a:rPr lang="en-US" sz="5029">
                <a:solidFill>
                  <a:srgbClr val="FFFFFF"/>
                </a:solidFill>
                <a:latin typeface="Black Mango"/>
              </a:rPr>
              <a:t>Form di selezione delle date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83079" y="4086327"/>
            <a:ext cx="5150790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15953" indent="-407977" lvl="1">
              <a:lnSpc>
                <a:spcPts val="4535"/>
              </a:lnSpc>
              <a:buFont typeface="Arial"/>
              <a:buChar char="•"/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Data di check-in</a:t>
            </a:r>
          </a:p>
          <a:p>
            <a:pPr marL="815953" indent="-407977" lvl="1">
              <a:lnSpc>
                <a:spcPts val="4535"/>
              </a:lnSpc>
              <a:buFont typeface="Arial"/>
              <a:buChar char="•"/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Data di check-out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95345" y="3397796"/>
            <a:ext cx="2894806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733">
                <a:solidFill>
                  <a:srgbClr val="000000"/>
                </a:solidFill>
                <a:latin typeface="Tenor Sans"/>
              </a:rPr>
              <a:t>Componenti: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3195365" y="5824538"/>
            <a:ext cx="1534954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733">
                <a:solidFill>
                  <a:srgbClr val="000000"/>
                </a:solidFill>
                <a:latin typeface="Tenor Sans"/>
              </a:rPr>
              <a:t>Scopo: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2983079" y="6569168"/>
            <a:ext cx="5150790" cy="2319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15953" indent="-407977" lvl="1">
              <a:lnSpc>
                <a:spcPts val="4535"/>
              </a:lnSpc>
              <a:buFont typeface="Arial"/>
              <a:buChar char="•"/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Selezionare le camere disponibili in un determinato periodo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87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346459"/>
            <a:ext cx="18288000" cy="8940541"/>
          </a:xfrm>
          <a:prstGeom prst="rect">
            <a:avLst/>
          </a:prstGeom>
          <a:solidFill>
            <a:srgbClr val="A3CFBA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1346459"/>
            <a:ext cx="9746157" cy="8940541"/>
            <a:chOff x="0" y="0"/>
            <a:chExt cx="2566889" cy="235471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566889" cy="2354710"/>
            </a:xfrm>
            <a:custGeom>
              <a:avLst/>
              <a:gdLst/>
              <a:ahLst/>
              <a:cxnLst/>
              <a:rect r="r" b="b" t="t" l="l"/>
              <a:pathLst>
                <a:path h="2354710" w="2566889">
                  <a:moveTo>
                    <a:pt x="0" y="0"/>
                  </a:moveTo>
                  <a:lnTo>
                    <a:pt x="2566889" y="0"/>
                  </a:lnTo>
                  <a:lnTo>
                    <a:pt x="2566889" y="2354710"/>
                  </a:lnTo>
                  <a:lnTo>
                    <a:pt x="0" y="2354710"/>
                  </a:lnTo>
                  <a:close/>
                </a:path>
              </a:pathLst>
            </a:custGeom>
            <a:solidFill>
              <a:srgbClr val="77BF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333762"/>
            <a:ext cx="9746157" cy="59177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0" id="10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11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78333" y="1575481"/>
            <a:ext cx="7237779" cy="7367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Tenor Sans"/>
              </a:rPr>
              <a:t>Creiamo una lista vuota di camere che riempiremo dopo i controlli.</a:t>
            </a:r>
          </a:p>
          <a:p>
            <a:pPr algn="l">
              <a:lnSpc>
                <a:spcPts val="4199"/>
              </a:lnSpc>
            </a:pPr>
          </a:p>
          <a:p>
            <a:pPr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Tenor Sans"/>
              </a:rPr>
              <a:t>Prendiamo tutte le prenotazioni associate ad ogni stanza e per ognuna controlliamo che le date di check-in e check-out siano compatibili con quelle di arrivo e partenza richieste dal cliente.</a:t>
            </a:r>
          </a:p>
          <a:p>
            <a:pPr algn="l">
              <a:lnSpc>
                <a:spcPts val="4199"/>
              </a:lnSpc>
            </a:pPr>
          </a:p>
          <a:p>
            <a:pPr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Tenor Sans"/>
              </a:rPr>
              <a:t>Se la camera risulta disponibile, verrà aggiunta alla lista di camere vuota precedentemente creata.</a:t>
            </a:r>
          </a:p>
          <a:p>
            <a:pPr algn="ctr">
              <a:lnSpc>
                <a:spcPts val="419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3916041" y="283322"/>
            <a:ext cx="11660233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FFFFFF"/>
                </a:solidFill>
                <a:latin typeface="Black Mango"/>
              </a:rPr>
              <a:t>Metodo per il controllo delle stanze disponibili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043737"/>
            <a:chOff x="0" y="0"/>
            <a:chExt cx="24384000" cy="2724983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24384000" cy="2724983"/>
            </a:xfrm>
            <a:prstGeom prst="rect">
              <a:avLst/>
            </a:prstGeom>
            <a:solidFill>
              <a:srgbClr val="198754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1535" r="0" b="1535"/>
          <a:stretch>
            <a:fillRect/>
          </a:stretch>
        </p:blipFill>
        <p:spPr>
          <a:xfrm flipH="false" flipV="false" rot="0">
            <a:off x="-9946" y="2335661"/>
            <a:ext cx="18288000" cy="122036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12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885519" y="3729294"/>
            <a:ext cx="4923571" cy="535573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781610" y="4650272"/>
            <a:ext cx="10232872" cy="3513778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4544832" y="615633"/>
            <a:ext cx="9178444" cy="76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10"/>
              </a:lnSpc>
            </a:pPr>
            <a:r>
              <a:rPr lang="en-US" sz="4700">
                <a:solidFill>
                  <a:srgbClr val="FFFFFF"/>
                </a:solidFill>
                <a:latin typeface="Black Mango"/>
              </a:rPr>
              <a:t>Lista delle camere disponibili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87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936978" y="3174989"/>
            <a:ext cx="9351022" cy="7112011"/>
          </a:xfrm>
          <a:prstGeom prst="rect">
            <a:avLst/>
          </a:prstGeom>
          <a:solidFill>
            <a:srgbClr val="A3CFBA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812447" cy="10287000"/>
            <a:chOff x="0" y="0"/>
            <a:chExt cx="17083262" cy="13716000"/>
          </a:xfrm>
        </p:grpSpPr>
        <p:sp>
          <p:nvSpPr>
            <p:cNvPr name="AutoShape 4" id="4"/>
            <p:cNvSpPr/>
            <p:nvPr/>
          </p:nvSpPr>
          <p:spPr>
            <a:xfrm>
              <a:off x="0" y="0"/>
              <a:ext cx="17083262" cy="13716000"/>
            </a:xfrm>
            <a:prstGeom prst="rect">
              <a:avLst/>
            </a:prstGeom>
            <a:solidFill>
              <a:srgbClr val="469F76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0" y="0"/>
            <a:ext cx="12812447" cy="10287000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-1925" r="-1925" t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088845" y="484094"/>
            <a:ext cx="4939258" cy="2312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0"/>
              </a:lnSpc>
            </a:pPr>
            <a:r>
              <a:rPr lang="en-US" sz="4700">
                <a:solidFill>
                  <a:srgbClr val="FFFFFF"/>
                </a:solidFill>
                <a:latin typeface="Black Mango"/>
              </a:rPr>
              <a:t>Form di modifica della prenotazione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95604" y="3448223"/>
            <a:ext cx="1050727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733">
                <a:solidFill>
                  <a:srgbClr val="000000"/>
                </a:solidFill>
                <a:latin typeface="Tenor Sans"/>
              </a:rPr>
              <a:t>Dati: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972207" y="4205517"/>
            <a:ext cx="5150790" cy="411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29595" indent="-364798" lvl="1">
              <a:lnSpc>
                <a:spcPts val="4055"/>
              </a:lnSpc>
              <a:buFont typeface="Arial"/>
              <a:buChar char="•"/>
            </a:pPr>
            <a:r>
              <a:rPr lang="en-US" sz="3379">
                <a:solidFill>
                  <a:srgbClr val="000000"/>
                </a:solidFill>
                <a:latin typeface="Tenor Sans"/>
              </a:rPr>
              <a:t>I dati sono gli stessi del form di inserimento di una nuova prenotazione</a:t>
            </a:r>
          </a:p>
          <a:p>
            <a:pPr marL="729595" indent="-364798" lvl="1">
              <a:lnSpc>
                <a:spcPts val="4055"/>
              </a:lnSpc>
              <a:buFont typeface="Arial"/>
              <a:buChar char="•"/>
            </a:pPr>
            <a:r>
              <a:rPr lang="en-US" sz="3379">
                <a:solidFill>
                  <a:srgbClr val="000000"/>
                </a:solidFill>
                <a:latin typeface="Tenor Sans"/>
              </a:rPr>
              <a:t>Sono precompilati per facilitare l'operatore nella modifica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4" id="14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6" id="16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13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768184" y="0"/>
            <a:ext cx="8519816" cy="10287000"/>
          </a:xfrm>
          <a:prstGeom prst="rect">
            <a:avLst/>
          </a:prstGeom>
          <a:solidFill>
            <a:srgbClr val="C5E4DB"/>
          </a:solidFill>
        </p:spPr>
      </p:sp>
      <p:sp>
        <p:nvSpPr>
          <p:cNvPr name="AutoShape 3" id="3"/>
          <p:cNvSpPr/>
          <p:nvPr/>
        </p:nvSpPr>
        <p:spPr>
          <a:xfrm rot="0">
            <a:off x="0" y="7850068"/>
            <a:ext cx="18288000" cy="2436932"/>
          </a:xfrm>
          <a:prstGeom prst="rect">
            <a:avLst/>
          </a:prstGeom>
          <a:solidFill>
            <a:srgbClr val="469F76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9768184" cy="7850068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14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586" t="0" r="210" b="461"/>
          <a:stretch>
            <a:fillRect/>
          </a:stretch>
        </p:blipFill>
        <p:spPr>
          <a:xfrm flipH="false" flipV="false" rot="0">
            <a:off x="283993" y="383231"/>
            <a:ext cx="9200198" cy="5637951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0356431" y="543034"/>
            <a:ext cx="7343321" cy="672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30"/>
              </a:lnSpc>
            </a:pPr>
            <a:r>
              <a:rPr lang="en-US" sz="2775">
                <a:solidFill>
                  <a:srgbClr val="000000"/>
                </a:solidFill>
                <a:latin typeface="Tenor Sans"/>
              </a:rPr>
              <a:t>Ultimata la modifica o l'inserimento della prenotazione, abbiamo pensato </a:t>
            </a:r>
            <a:r>
              <a:rPr lang="en-US" sz="2775">
                <a:solidFill>
                  <a:srgbClr val="000000"/>
                </a:solidFill>
                <a:latin typeface="Tenor Sans"/>
              </a:rPr>
              <a:t>di reindirizzare a questa pagina, così da mantenere più ordine</a:t>
            </a:r>
          </a:p>
          <a:p>
            <a:pPr>
              <a:lnSpc>
                <a:spcPts val="3330"/>
              </a:lnSpc>
            </a:pPr>
          </a:p>
          <a:p>
            <a:pPr>
              <a:lnSpc>
                <a:spcPts val="3330"/>
              </a:lnSpc>
            </a:pPr>
            <a:r>
              <a:rPr lang="en-US" sz="2775">
                <a:solidFill>
                  <a:srgbClr val="000000"/>
                </a:solidFill>
                <a:latin typeface="Tenor Sans"/>
              </a:rPr>
              <a:t>Qui troveremo un </a:t>
            </a:r>
            <a:r>
              <a:rPr lang="en-US" sz="2775" u="sng">
                <a:solidFill>
                  <a:srgbClr val="000000"/>
                </a:solidFill>
                <a:latin typeface="Tenor Sans"/>
              </a:rPr>
              <a:t>riassunto </a:t>
            </a:r>
            <a:r>
              <a:rPr lang="en-US" sz="2775">
                <a:solidFill>
                  <a:srgbClr val="000000"/>
                </a:solidFill>
                <a:latin typeface="Tenor Sans"/>
              </a:rPr>
              <a:t>evidenziato con i dati dell'ospite, che agevolerà l'operatore in caso necessiti di ricontrollare i dati appena inseriti.</a:t>
            </a:r>
          </a:p>
          <a:p>
            <a:pPr>
              <a:lnSpc>
                <a:spcPts val="3330"/>
              </a:lnSpc>
            </a:pPr>
          </a:p>
          <a:p>
            <a:pPr>
              <a:lnSpc>
                <a:spcPts val="3330"/>
              </a:lnSpc>
            </a:pPr>
            <a:r>
              <a:rPr lang="en-US" sz="2775">
                <a:solidFill>
                  <a:srgbClr val="000000"/>
                </a:solidFill>
                <a:latin typeface="Tenor Sans"/>
              </a:rPr>
              <a:t>In alto vi è anche un </a:t>
            </a:r>
            <a:r>
              <a:rPr lang="en-US" sz="2775" u="sng">
                <a:solidFill>
                  <a:srgbClr val="000000"/>
                </a:solidFill>
                <a:latin typeface="Tenor Sans"/>
              </a:rPr>
              <a:t>messaggio di conferma</a:t>
            </a:r>
            <a:r>
              <a:rPr lang="en-US" sz="2775">
                <a:solidFill>
                  <a:srgbClr val="000000"/>
                </a:solidFill>
                <a:latin typeface="Tenor Sans"/>
              </a:rPr>
              <a:t> di operazione andata a buon fine e infine in basso c'è un bottone per ritornare alla homepage</a:t>
            </a:r>
          </a:p>
          <a:p>
            <a:pPr>
              <a:lnSpc>
                <a:spcPts val="3330"/>
              </a:lnSpc>
            </a:pPr>
          </a:p>
          <a:p>
            <a:pPr>
              <a:lnSpc>
                <a:spcPts val="333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299549"/>
            <a:ext cx="7410236" cy="76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0"/>
              </a:lnSpc>
            </a:pPr>
            <a:r>
              <a:rPr lang="en-US" sz="4700">
                <a:solidFill>
                  <a:srgbClr val="FFFFFF"/>
                </a:solidFill>
                <a:latin typeface="Black Mango"/>
              </a:rPr>
              <a:t>Result page: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69F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9946" y="1346459"/>
            <a:ext cx="18288000" cy="8940541"/>
          </a:xfrm>
          <a:prstGeom prst="rect">
            <a:avLst/>
          </a:prstGeom>
          <a:solidFill>
            <a:srgbClr val="A3CFBA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97" t="2048" r="0" b="1282"/>
          <a:stretch>
            <a:fillRect/>
          </a:stretch>
        </p:blipFill>
        <p:spPr>
          <a:xfrm flipH="false" flipV="false" rot="0">
            <a:off x="1396891" y="5816729"/>
            <a:ext cx="15766122" cy="166660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48450" y="384175"/>
            <a:ext cx="7410236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FFFFFF"/>
                </a:solidFill>
                <a:latin typeface="Black Mango"/>
              </a:rPr>
              <a:t>Result page: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51012" y="2088580"/>
            <a:ext cx="14260585" cy="260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Tenor Sans"/>
              </a:rPr>
              <a:t>Un problema che abbiamo riscontrato: non riuscivamo ad importare il numero della stanza associata alla prenotazione.</a:t>
            </a:r>
          </a:p>
          <a:p>
            <a:pPr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Tenor Sans"/>
              </a:rPr>
              <a:t>Per risolvere abbiamo agito direttamente sulla pagina html.</a:t>
            </a:r>
          </a:p>
          <a:p>
            <a:pPr>
              <a:lnSpc>
                <a:spcPts val="517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15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4130163" y="3599004"/>
            <a:ext cx="2925761" cy="2925750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8241" r="-8241" t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673582" y="4635290"/>
            <a:ext cx="2003289" cy="853178"/>
            <a:chOff x="0" y="0"/>
            <a:chExt cx="2671052" cy="113757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525"/>
              <a:ext cx="2671052" cy="5212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03"/>
                </a:lnSpc>
              </a:pPr>
              <a:r>
                <a:rPr lang="en-US" sz="2639" spc="79">
                  <a:solidFill>
                    <a:srgbClr val="F6F5F1"/>
                  </a:solidFill>
                  <a:latin typeface="Luthier Bold"/>
                </a:rPr>
                <a:t>CARBONE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69139"/>
              <a:ext cx="2671052" cy="5684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3"/>
                </a:lnSpc>
              </a:pPr>
              <a:r>
                <a:rPr lang="en-US" sz="2375" spc="47">
                  <a:solidFill>
                    <a:srgbClr val="F6F5F1"/>
                  </a:solidFill>
                  <a:latin typeface="Luthier"/>
                </a:rPr>
                <a:t>#29261d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212346" y="3680625"/>
            <a:ext cx="2925761" cy="2925750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77BFAC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7681119" y="3599004"/>
            <a:ext cx="2925761" cy="2925750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1ABC9C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142356" y="4635290"/>
            <a:ext cx="2003289" cy="853178"/>
            <a:chOff x="0" y="0"/>
            <a:chExt cx="2671052" cy="113757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9525"/>
              <a:ext cx="2671052" cy="5212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03"/>
                </a:lnSpc>
              </a:pPr>
              <a:r>
                <a:rPr lang="en-US" sz="2639" spc="79">
                  <a:solidFill>
                    <a:srgbClr val="F6F5F1"/>
                  </a:solidFill>
                  <a:latin typeface="Luthier"/>
                </a:rPr>
                <a:t>TURCHESE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69139"/>
              <a:ext cx="2671052" cy="5684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3"/>
                </a:lnSpc>
              </a:pPr>
              <a:r>
                <a:rPr lang="en-US" sz="2375" spc="47">
                  <a:solidFill>
                    <a:srgbClr val="F6F5F1"/>
                  </a:solidFill>
                  <a:latin typeface="Luthier"/>
                </a:rPr>
                <a:t>#1abc9c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98377" y="1652906"/>
            <a:ext cx="13691246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29261D"/>
                </a:solidFill>
                <a:latin typeface="Black Mango"/>
              </a:rPr>
              <a:t>Colori della web app Royals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762028" y="7228157"/>
            <a:ext cx="12763944" cy="1565957"/>
            <a:chOff x="0" y="0"/>
            <a:chExt cx="17018592" cy="208794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9525"/>
              <a:ext cx="17018592" cy="5314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0"/>
                </a:lnSpc>
              </a:pPr>
              <a:r>
                <a:rPr lang="en-US" sz="2700" spc="81">
                  <a:solidFill>
                    <a:srgbClr val="29261D"/>
                  </a:solidFill>
                  <a:latin typeface="Tenor Sans Bold"/>
                </a:rPr>
                <a:t>LA NOSTRA GAMMA DI COLORI PER L'UTILIZZO DELL'APP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017967"/>
              <a:ext cx="17018592" cy="10013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49"/>
                </a:lnSpc>
              </a:pPr>
              <a:r>
                <a:rPr lang="en-US" sz="2099" spc="41">
                  <a:solidFill>
                    <a:srgbClr val="29261D"/>
                  </a:solidFill>
                  <a:latin typeface="Tenor Sans"/>
                </a:rPr>
                <a:t>Abbiamo scelto questi colori per richiamare quelli del lago di Ledro, in questi ritroviamo infatti il verde della natura che lo circonda e le sfumature tipiche delle sue acque.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591399" y="4639018"/>
            <a:ext cx="2003289" cy="845722"/>
            <a:chOff x="0" y="0"/>
            <a:chExt cx="2671052" cy="1127629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9525"/>
              <a:ext cx="2671052" cy="517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03"/>
                </a:lnSpc>
              </a:pPr>
              <a:r>
                <a:rPr lang="en-US" sz="2639" spc="79">
                  <a:solidFill>
                    <a:srgbClr val="FFFFFF"/>
                  </a:solidFill>
                  <a:latin typeface="Luthier Bold"/>
                </a:rPr>
                <a:t>VERDE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565681"/>
              <a:ext cx="2671052" cy="5619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3"/>
                </a:lnSpc>
              </a:pPr>
              <a:r>
                <a:rPr lang="en-US" sz="2375" spc="47">
                  <a:solidFill>
                    <a:srgbClr val="FFFFFF"/>
                  </a:solidFill>
                  <a:latin typeface="Luthier"/>
                </a:rPr>
                <a:t>#008000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692731" y="4461771"/>
            <a:ext cx="2003289" cy="1207672"/>
            <a:chOff x="0" y="0"/>
            <a:chExt cx="2671052" cy="1610229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9525"/>
              <a:ext cx="2671052" cy="10003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03"/>
                </a:lnSpc>
              </a:pPr>
              <a:r>
                <a:rPr lang="en-US" sz="2639" spc="79">
                  <a:solidFill>
                    <a:srgbClr val="000000"/>
                  </a:solidFill>
                  <a:latin typeface="Luthier"/>
                </a:rPr>
                <a:t>GULF STREAM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048281"/>
              <a:ext cx="2671052" cy="5619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3"/>
                </a:lnSpc>
              </a:pPr>
              <a:r>
                <a:rPr lang="en-US" sz="2375" spc="47">
                  <a:solidFill>
                    <a:srgbClr val="000000"/>
                  </a:solidFill>
                  <a:latin typeface="Luthier"/>
                </a:rPr>
                <a:t>#77bfac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25" id="2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26" id="26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27" id="2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16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7675415" y="1224061"/>
          <a:ext cx="2349564" cy="3536570"/>
        </p:xfrm>
        <a:graphic>
          <a:graphicData uri="http://schemas.openxmlformats.org/drawingml/2006/table">
            <a:tbl>
              <a:tblPr/>
              <a:tblGrid>
                <a:gridCol w="783188"/>
                <a:gridCol w="783188"/>
                <a:gridCol w="783188"/>
              </a:tblGrid>
              <a:tr h="651436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691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HOME PAGE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(index.html)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57432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22011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FF1616"/>
                          </a:solidFill>
                          <a:latin typeface="Tenor Sans"/>
                        </a:rPr>
                        <a:t>Elimina Prenotazione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679475" y="6092415"/>
          <a:ext cx="2349564" cy="3023051"/>
        </p:xfrm>
        <a:graphic>
          <a:graphicData uri="http://schemas.openxmlformats.org/drawingml/2006/table">
            <a:tbl>
              <a:tblPr/>
              <a:tblGrid>
                <a:gridCol w="783188"/>
                <a:gridCol w="783188"/>
                <a:gridCol w="783188"/>
              </a:tblGrid>
              <a:tr h="652428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5514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RIEPILOGO</a:t>
                      </a:r>
                    </a:p>
                    <a:p>
                      <a:r>
                        <a:rPr lang="en-US" sz="1646">
                          <a:solidFill>
                            <a:srgbClr val="000000"/>
                          </a:solidFill>
                          <a:latin typeface="Tenor Sans Bold"/>
                        </a:rPr>
                        <a:t>(result.html)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59347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5763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2362664" y="3761013"/>
          <a:ext cx="2752656" cy="3425744"/>
        </p:xfrm>
        <a:graphic>
          <a:graphicData uri="http://schemas.openxmlformats.org/drawingml/2006/table">
            <a:tbl>
              <a:tblPr/>
              <a:tblGrid>
                <a:gridCol w="917552"/>
                <a:gridCol w="917552"/>
                <a:gridCol w="917552"/>
              </a:tblGrid>
              <a:tr h="651625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1490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NUOVA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(prenotazione.html)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57796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4832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764644" y="3761013"/>
          <a:ext cx="2580459" cy="3425744"/>
        </p:xfrm>
        <a:graphic>
          <a:graphicData uri="http://schemas.openxmlformats.org/drawingml/2006/table">
            <a:tbl>
              <a:tblPr/>
              <a:tblGrid>
                <a:gridCol w="860153"/>
                <a:gridCol w="860153"/>
                <a:gridCol w="860153"/>
              </a:tblGrid>
              <a:tr h="651625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1490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MODIFICA PRENOTAZIONE</a:t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 Bold"/>
                        </a:rPr>
                        <a:t>(modifica.html)</a:t>
                      </a:r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57796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4832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000">
                          <a:solidFill>
                            <a:srgbClr val="FF9900"/>
                          </a:solidFill>
                          <a:latin typeface="Tenor Sans"/>
                        </a:rPr>
                        <a:t>Home Page</a:t>
                      </a:r>
                      <a:endParaRPr lang="en-US" sz="1100"/>
                    </a:p>
                  </a:txBody>
                  <a:tcPr>
                    <a:lnL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137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AutoShape 6" id="6"/>
          <p:cNvSpPr/>
          <p:nvPr/>
        </p:nvSpPr>
        <p:spPr>
          <a:xfrm rot="5400000">
            <a:off x="13258547" y="3266281"/>
            <a:ext cx="960890" cy="0"/>
          </a:xfrm>
          <a:prstGeom prst="line">
            <a:avLst/>
          </a:prstGeom>
          <a:ln cap="flat" w="28575">
            <a:solidFill>
              <a:srgbClr val="0019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7" id="7"/>
          <p:cNvSpPr/>
          <p:nvPr/>
        </p:nvSpPr>
        <p:spPr>
          <a:xfrm rot="0">
            <a:off x="5345103" y="6488280"/>
            <a:ext cx="2333625" cy="0"/>
          </a:xfrm>
          <a:prstGeom prst="line">
            <a:avLst/>
          </a:prstGeom>
          <a:ln cap="flat" w="28575">
            <a:solidFill>
              <a:srgbClr val="24D1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" id="8"/>
          <p:cNvSpPr/>
          <p:nvPr/>
        </p:nvSpPr>
        <p:spPr>
          <a:xfrm rot="-10800000">
            <a:off x="10024979" y="6456909"/>
            <a:ext cx="2337685" cy="0"/>
          </a:xfrm>
          <a:prstGeom prst="line">
            <a:avLst/>
          </a:prstGeom>
          <a:ln cap="flat" w="28575">
            <a:solidFill>
              <a:srgbClr val="24D1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" id="9"/>
          <p:cNvSpPr/>
          <p:nvPr/>
        </p:nvSpPr>
        <p:spPr>
          <a:xfrm rot="0">
            <a:off x="2176446" y="1837493"/>
            <a:ext cx="5507088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 rot="-10800000">
            <a:off x="10029039" y="1988969"/>
            <a:ext cx="5507835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 rot="0">
            <a:off x="10024979" y="2800123"/>
            <a:ext cx="3728300" cy="0"/>
          </a:xfrm>
          <a:prstGeom prst="line">
            <a:avLst/>
          </a:prstGeom>
          <a:ln cap="flat" w="28575">
            <a:solidFill>
              <a:srgbClr val="0019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-19085" y="4013929"/>
            <a:ext cx="4381449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10800000">
            <a:off x="2157352" y="6190366"/>
            <a:ext cx="607292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5400000">
            <a:off x="13431090" y="4094657"/>
            <a:ext cx="4177210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-10800000">
            <a:off x="15115320" y="6183262"/>
            <a:ext cx="418662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rot="-10800000">
            <a:off x="10029039" y="1821808"/>
            <a:ext cx="6087322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 rot="5400000">
            <a:off x="12983231" y="4939252"/>
            <a:ext cx="6266258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-10800000">
            <a:off x="10029039" y="8072381"/>
            <a:ext cx="6103007" cy="0"/>
          </a:xfrm>
          <a:prstGeom prst="line">
            <a:avLst/>
          </a:prstGeom>
          <a:ln cap="flat" w="28575">
            <a:solidFill>
              <a:srgbClr val="FF99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0">
            <a:off x="4054873" y="3439560"/>
            <a:ext cx="3628661" cy="0"/>
          </a:xfrm>
          <a:prstGeom prst="line">
            <a:avLst/>
          </a:prstGeom>
          <a:ln cap="flat" w="28575">
            <a:solidFill>
              <a:srgbClr val="1987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5400000">
            <a:off x="3894147" y="3585999"/>
            <a:ext cx="321453" cy="0"/>
          </a:xfrm>
          <a:prstGeom prst="line">
            <a:avLst/>
          </a:prstGeom>
          <a:ln cap="flat" w="28575">
            <a:solidFill>
              <a:srgbClr val="198754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1" id="21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22" id="22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24" id="24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17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0" y="0"/>
            <a:ext cx="18288000" cy="1100236"/>
            <a:chOff x="0" y="0"/>
            <a:chExt cx="4816593" cy="289774"/>
          </a:xfrm>
        </p:grpSpPr>
        <p:sp>
          <p:nvSpPr>
            <p:cNvPr name="Freeform 26" id="26"/>
            <p:cNvSpPr/>
            <p:nvPr/>
          </p:nvSpPr>
          <p:spPr>
            <a:xfrm>
              <a:off x="0" y="0"/>
              <a:ext cx="4816592" cy="289774"/>
            </a:xfrm>
            <a:custGeom>
              <a:avLst/>
              <a:gdLst/>
              <a:ahLst/>
              <a:cxnLst/>
              <a:rect r="r" b="b" t="t" l="l"/>
              <a:pathLst>
                <a:path h="28977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89774"/>
                  </a:lnTo>
                  <a:lnTo>
                    <a:pt x="0" y="289774"/>
                  </a:lnTo>
                  <a:close/>
                </a:path>
              </a:pathLst>
            </a:custGeom>
            <a:solidFill>
              <a:srgbClr val="77BFA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65777" y="136516"/>
            <a:ext cx="9328427" cy="827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1"/>
              </a:lnSpc>
            </a:pPr>
            <a:r>
              <a:rPr lang="en-US" sz="5468">
                <a:solidFill>
                  <a:srgbClr val="FFFFFF"/>
                </a:solidFill>
                <a:latin typeface="Black Mango"/>
              </a:rPr>
              <a:t>Struttura della web app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CF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1666288" y="3663575"/>
          <a:ext cx="5242386" cy="5378754"/>
        </p:xfrm>
        <a:graphic>
          <a:graphicData uri="http://schemas.openxmlformats.org/drawingml/2006/table">
            <a:tbl>
              <a:tblPr/>
              <a:tblGrid>
                <a:gridCol w="2098278"/>
                <a:gridCol w="1572054"/>
                <a:gridCol w="1572054"/>
              </a:tblGrid>
              <a:tr h="630369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5723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Elimina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0378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82284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-Seleziona "Elimina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-Il sistema chiede conferma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-L'utente sceglie se confermare o annullare l'operazione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-Il sistema elimina la prenotazione o annulla l'operazione 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6679009" y="3703072"/>
          <a:ext cx="4003370" cy="5339258"/>
        </p:xfrm>
        <a:graphic>
          <a:graphicData uri="http://schemas.openxmlformats.org/drawingml/2006/table">
            <a:tbl>
              <a:tblPr/>
              <a:tblGrid>
                <a:gridCol w="1116294"/>
                <a:gridCol w="1116294"/>
                <a:gridCol w="1770783"/>
              </a:tblGrid>
              <a:tr h="662767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4188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Modifica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128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1175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"Modifica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da modificare nei relativi campi del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registra le modifiche e mostra una finestra di riepilogo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379326" y="3683324"/>
          <a:ext cx="4097262" cy="5359006"/>
        </p:xfrm>
        <a:graphic>
          <a:graphicData uri="http://schemas.openxmlformats.org/drawingml/2006/table">
            <a:tbl>
              <a:tblPr/>
              <a:tblGrid>
                <a:gridCol w="1365754"/>
                <a:gridCol w="1365754"/>
                <a:gridCol w="1365754"/>
              </a:tblGrid>
              <a:tr h="787573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5763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Black Mango"/>
                        </a:rPr>
                        <a:t>Nuova Prenotazione</a:t>
                      </a:r>
                      <a:endParaRPr lang="en-US" sz="1100"/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33023">
                <a:tc rowSpan="2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52647">
                <a:tc vMerge="true" gridSpan="3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/>
                        <a:t>- Seleziona "Nuova Prenotazione"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/>
                        <a:t>- Inserisce i dati nel form</a:t>
                      </a:r>
                    </a:p>
                    <a:p>
                      <a:r>
                        <a:rPr lang="en-US"/>
                        <a:t/>
                      </a:r>
                    </a:p>
                    <a:p>
                      <a:r>
                        <a:rPr lang="en-US" sz="2000">
                          <a:solidFill>
                            <a:srgbClr val="000000"/>
                          </a:solidFill>
                          <a:latin typeface="Tenor Sans"/>
                        </a:rPr>
                        <a:t>- Il sistema crea la nuova prenotazione e mostra una finestra di riepilogo dei dati inseriti</a:t>
                      </a:r>
                    </a:p>
                  </a:txBody>
                  <a:tcPr>
                    <a:lnL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02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8020030" y="1275497"/>
            <a:ext cx="1388487" cy="1729335"/>
            <a:chOff x="0" y="0"/>
            <a:chExt cx="1851316" cy="230578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49855" y="0"/>
              <a:ext cx="1351607" cy="1778430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0" y="1711755"/>
              <a:ext cx="1851316" cy="59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10"/>
                </a:lnSpc>
              </a:pPr>
              <a:r>
                <a:rPr lang="en-US" sz="2650">
                  <a:solidFill>
                    <a:srgbClr val="000000"/>
                  </a:solidFill>
                  <a:latin typeface="Tenor Sans"/>
                </a:rPr>
                <a:t>Utente</a:t>
              </a: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3427958" y="2449630"/>
            <a:ext cx="4483331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9408517" y="2447903"/>
            <a:ext cx="4878964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5400000">
            <a:off x="8361965" y="3370055"/>
            <a:ext cx="637459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 rot="5400000">
            <a:off x="13679644" y="3039724"/>
            <a:ext cx="1215673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rot="5399999">
            <a:off x="2810247" y="3051326"/>
            <a:ext cx="1235421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3" id="13"/>
          <p:cNvSpPr txBox="true"/>
          <p:nvPr/>
        </p:nvSpPr>
        <p:spPr>
          <a:xfrm rot="0">
            <a:off x="3718080" y="154928"/>
            <a:ext cx="9746166" cy="873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5"/>
              </a:lnSpc>
            </a:pPr>
            <a:r>
              <a:rPr lang="en-US" sz="5712">
                <a:solidFill>
                  <a:srgbClr val="F4EEEA"/>
                </a:solidFill>
                <a:latin typeface="Black Mango"/>
              </a:rPr>
              <a:t>Casi d'uso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18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978596" y="1504812"/>
            <a:ext cx="10310917" cy="752976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260971" y="382205"/>
            <a:ext cx="9746166" cy="17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5"/>
              </a:lnSpc>
            </a:pPr>
            <a:r>
              <a:rPr lang="en-US" sz="5712">
                <a:solidFill>
                  <a:srgbClr val="F4EEEA"/>
                </a:solidFill>
                <a:latin typeface="Black Mango"/>
              </a:rPr>
              <a:t>Diagramma ER</a:t>
            </a:r>
          </a:p>
          <a:p>
            <a:pPr algn="ctr">
              <a:lnSpc>
                <a:spcPts val="6855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5" id="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19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451601" cy="2336719"/>
            <a:chOff x="0" y="0"/>
            <a:chExt cx="2225936" cy="61543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225936" cy="615432"/>
            </a:xfrm>
            <a:custGeom>
              <a:avLst/>
              <a:gdLst/>
              <a:ahLst/>
              <a:cxnLst/>
              <a:rect r="r" b="b" t="t" l="l"/>
              <a:pathLst>
                <a:path h="615432" w="2225936">
                  <a:moveTo>
                    <a:pt x="0" y="0"/>
                  </a:moveTo>
                  <a:lnTo>
                    <a:pt x="2225936" y="0"/>
                  </a:lnTo>
                  <a:lnTo>
                    <a:pt x="2225936" y="615432"/>
                  </a:lnTo>
                  <a:lnTo>
                    <a:pt x="0" y="615432"/>
                  </a:lnTo>
                  <a:close/>
                </a:path>
              </a:pathLst>
            </a:custGeom>
            <a:solidFill>
              <a:srgbClr val="61C2A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451601" y="0"/>
            <a:ext cx="9836399" cy="10287000"/>
            <a:chOff x="0" y="0"/>
            <a:chExt cx="2590657" cy="2709333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259065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90657">
                  <a:moveTo>
                    <a:pt x="0" y="0"/>
                  </a:moveTo>
                  <a:lnTo>
                    <a:pt x="2590657" y="0"/>
                  </a:lnTo>
                  <a:lnTo>
                    <a:pt x="259065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A3CFB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716342" y="1547447"/>
            <a:ext cx="1470518" cy="789271"/>
            <a:chOff x="0" y="0"/>
            <a:chExt cx="1960691" cy="1052362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0" id="10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498004" y="6411376"/>
            <a:ext cx="1234066" cy="1234066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3731046" y="3665087"/>
            <a:ext cx="286631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Poca efficienza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104612" y="4526467"/>
            <a:ext cx="1234066" cy="1234066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498004" y="2497696"/>
            <a:ext cx="1234066" cy="1234066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104612" y="551327"/>
            <a:ext cx="1234066" cy="1234066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8" id="18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20" id="20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200836" y="718462"/>
            <a:ext cx="3011329" cy="804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Black Mango Bold"/>
              </a:rPr>
              <a:t>Problema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795388" y="1935721"/>
            <a:ext cx="385251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Gestione manuale prenotazione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62319" y="5849401"/>
            <a:ext cx="420932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Perdita dati delle prenotazioni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314514" y="7716518"/>
            <a:ext cx="360104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Elevati costi di gestione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0797" y="2917663"/>
            <a:ext cx="8150006" cy="5693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3"/>
              </a:lnSpc>
            </a:pPr>
            <a:r>
              <a:rPr lang="en-US" sz="2938">
                <a:solidFill>
                  <a:srgbClr val="000000"/>
                </a:solidFill>
                <a:latin typeface="Tenor Sans"/>
              </a:rPr>
              <a:t>L'Hotel Royals è una piccola struttura a due piani situata vicino alla riva del lago di Ledro (TN), in piena località turistica montana.</a:t>
            </a:r>
          </a:p>
          <a:p>
            <a:pPr algn="ctr">
              <a:lnSpc>
                <a:spcPts val="4113"/>
              </a:lnSpc>
              <a:spcBef>
                <a:spcPct val="0"/>
              </a:spcBef>
            </a:pPr>
            <a:r>
              <a:rPr lang="en-US" sz="2938">
                <a:solidFill>
                  <a:srgbClr val="000000"/>
                </a:solidFill>
                <a:latin typeface="Tenor Sans"/>
              </a:rPr>
              <a:t>Questo comporta in alta stagione una grande affluenza di clienti e quindi una difficoltosa gestione delle prenotazioni. Attualmente la gestione manuale delle prenotazioni risulta poco efficiente e prevede l'utilizzo di grandi quantità di documenti cartacei, aumentando i costi e la scomodità della gestione. 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38842" y="1626758"/>
            <a:ext cx="10390425" cy="7041127"/>
            <a:chOff x="0" y="0"/>
            <a:chExt cx="13853900" cy="9388170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461564" y="0"/>
              <a:ext cx="2981551" cy="2981539"/>
              <a:chOff x="0" y="0"/>
              <a:chExt cx="6350000" cy="63499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r="0" t="-260" b="-260"/>
                </a:stretch>
              </a:blip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0">
              <a:off x="5436175" y="0"/>
              <a:ext cx="2981551" cy="2981539"/>
              <a:chOff x="0" y="0"/>
              <a:chExt cx="6350000" cy="634997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r="0" t="-13441" b="-13441"/>
                </a:stretch>
              </a:blipFill>
            </p:spPr>
          </p:sp>
        </p:grp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10410785" y="0"/>
              <a:ext cx="2981551" cy="2981539"/>
              <a:chOff x="0" y="0"/>
              <a:chExt cx="6350000" cy="6349975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0" r="0" t="-10854" b="0"/>
                </a:stretch>
              </a:blipFill>
            </p:spPr>
          </p:sp>
        </p:grpSp>
        <p:grpSp>
          <p:nvGrpSpPr>
            <p:cNvPr name="Group 9" id="9"/>
            <p:cNvGrpSpPr>
              <a:grpSpLocks noChangeAspect="true"/>
            </p:cNvGrpSpPr>
            <p:nvPr/>
          </p:nvGrpSpPr>
          <p:grpSpPr>
            <a:xfrm rot="0">
              <a:off x="2049702" y="5277692"/>
              <a:ext cx="3028161" cy="3028149"/>
              <a:chOff x="0" y="0"/>
              <a:chExt cx="6350000" cy="6349975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r="0" t="-16666" b="-16666"/>
                </a:stretch>
              </a:blipFill>
            </p:spPr>
          </p:sp>
        </p:grpSp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9010427" y="5277692"/>
              <a:ext cx="3028161" cy="3028149"/>
              <a:chOff x="0" y="0"/>
              <a:chExt cx="6350000" cy="634997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0" r="0" t="0" b="0"/>
                </a:stretch>
              </a:blip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4974610" y="3350748"/>
              <a:ext cx="3904680" cy="907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Marco</a:t>
              </a:r>
            </a:p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Demetri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9949220" y="3350748"/>
              <a:ext cx="3904680" cy="907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Davide</a:t>
              </a:r>
            </a:p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Ribatti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580922" y="8490203"/>
              <a:ext cx="3965720" cy="897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724"/>
                </a:lnSpc>
                <a:spcBef>
                  <a:spcPct val="0"/>
                </a:spcBef>
              </a:pPr>
              <a:r>
                <a:rPr lang="en-US" sz="2095">
                  <a:solidFill>
                    <a:srgbClr val="000000"/>
                  </a:solidFill>
                  <a:latin typeface="Cinzel Bold"/>
                </a:rPr>
                <a:t>Giuseppe Santacroce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8541647" y="8477291"/>
              <a:ext cx="3965720" cy="897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24"/>
                </a:lnSpc>
              </a:pPr>
              <a:r>
                <a:rPr lang="en-US" sz="2095">
                  <a:solidFill>
                    <a:srgbClr val="000000"/>
                  </a:solidFill>
                  <a:latin typeface="Cinzel Bold"/>
                </a:rPr>
                <a:t>Valeria</a:t>
              </a:r>
            </a:p>
            <a:p>
              <a:pPr algn="ctr" marL="0" indent="0" lvl="0">
                <a:lnSpc>
                  <a:spcPts val="2724"/>
                </a:lnSpc>
                <a:spcBef>
                  <a:spcPct val="0"/>
                </a:spcBef>
              </a:pPr>
              <a:r>
                <a:rPr lang="en-US" sz="2095">
                  <a:solidFill>
                    <a:srgbClr val="000000"/>
                  </a:solidFill>
                  <a:latin typeface="Cinzel Bold"/>
                </a:rPr>
                <a:t>Segato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3350748"/>
              <a:ext cx="3904680" cy="907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Enrico</a:t>
              </a:r>
            </a:p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Cinzel Bold"/>
                </a:rPr>
                <a:t>Bertolini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9" id="19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21" id="21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20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763897" y="83843"/>
            <a:ext cx="12760206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47"/>
              </a:lnSpc>
              <a:spcBef>
                <a:spcPct val="0"/>
              </a:spcBef>
            </a:pPr>
            <a:r>
              <a:rPr lang="en-US" sz="6289">
                <a:solidFill>
                  <a:srgbClr val="000000"/>
                </a:solidFill>
                <a:latin typeface="Black Mango Bold"/>
              </a:rPr>
              <a:t>Il team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869017" y="3370859"/>
            <a:ext cx="3354902" cy="3354888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r="0" t="-260" b="-26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466549" y="3370859"/>
            <a:ext cx="3354902" cy="3354888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r="0" t="-13441" b="-13441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064081" y="3370859"/>
            <a:ext cx="3354902" cy="3354888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r="0" t="-10854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19175"/>
            <a:ext cx="162306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Black Mango"/>
              </a:rPr>
              <a:t>Back-end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49656" y="7154291"/>
            <a:ext cx="4393625" cy="8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Enrico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Bertolini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47188" y="7154291"/>
            <a:ext cx="4393625" cy="8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Marco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Demetri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44720" y="7154291"/>
            <a:ext cx="4393625" cy="8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Davide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Ribatti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3" id="13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5" id="15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21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62306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Black Mango"/>
              </a:rPr>
              <a:t>Front-end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3559438" y="3370859"/>
            <a:ext cx="3354902" cy="3354888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r="0" t="-16666" b="-16666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040077" y="7154291"/>
            <a:ext cx="4393625" cy="8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Giuseppe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Santacroce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530911" y="3370859"/>
            <a:ext cx="3354902" cy="3354888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r="0" t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1011550" y="7154291"/>
            <a:ext cx="4393625" cy="8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Valeria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inzel Bold"/>
              </a:rPr>
              <a:t>Segato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2" id="12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22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CF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693752" cy="3562324"/>
          </a:xfrm>
          <a:prstGeom prst="rect">
            <a:avLst/>
          </a:prstGeom>
          <a:solidFill>
            <a:srgbClr val="469F7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5958493" y="2773052"/>
            <a:ext cx="1470518" cy="789271"/>
            <a:chOff x="0" y="0"/>
            <a:chExt cx="1960691" cy="1052362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1453114" y="536219"/>
            <a:ext cx="4053668" cy="2441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72"/>
              </a:lnSpc>
            </a:pPr>
            <a:r>
              <a:rPr lang="en-US" sz="4978">
                <a:solidFill>
                  <a:srgbClr val="FFFFFF"/>
                </a:solidFill>
                <a:latin typeface="Black Mango"/>
              </a:rPr>
              <a:t>Come abbiamo lavorato?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59422" y="545744"/>
            <a:ext cx="7354741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9"/>
              </a:lnSpc>
              <a:spcBef>
                <a:spcPct val="0"/>
              </a:spcBef>
            </a:pPr>
            <a:r>
              <a:rPr lang="en-US" sz="3699">
                <a:solidFill>
                  <a:srgbClr val="000000"/>
                </a:solidFill>
                <a:latin typeface="Black Mango"/>
              </a:rPr>
              <a:t>Divisione dei compiti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59422" y="1205602"/>
            <a:ext cx="8352502" cy="3526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In base a cosa abbiamo scelto?</a:t>
            </a:r>
          </a:p>
          <a:p>
            <a:pPr marL="582927" indent="-291463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macro divisione del progetto in front-end e back-end</a:t>
            </a:r>
          </a:p>
          <a:p>
            <a:pPr marL="582927" indent="-291463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punti di forza di ciascuno</a:t>
            </a:r>
          </a:p>
          <a:p>
            <a:pPr marL="582927" indent="-291463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quali sono i punti critici e di conseguenza quante persone servono</a:t>
            </a:r>
          </a:p>
          <a:p>
            <a:pPr algn="l">
              <a:lnSpc>
                <a:spcPts val="404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459422" y="5046959"/>
            <a:ext cx="7354741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9"/>
              </a:lnSpc>
              <a:spcBef>
                <a:spcPct val="0"/>
              </a:spcBef>
            </a:pPr>
            <a:r>
              <a:rPr lang="en-US" sz="3699">
                <a:solidFill>
                  <a:srgbClr val="000000"/>
                </a:solidFill>
                <a:latin typeface="Black Mango"/>
              </a:rPr>
              <a:t>Brainstorming iniziale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59422" y="5742534"/>
            <a:ext cx="8352502" cy="2011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Cosa dobbiamo fare?</a:t>
            </a:r>
          </a:p>
          <a:p>
            <a:pPr marL="582927" indent="-291463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lettura e analisi richiesta cliente</a:t>
            </a:r>
          </a:p>
          <a:p>
            <a:pPr marL="582927" indent="-291463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diagramma e-r </a:t>
            </a:r>
          </a:p>
          <a:p>
            <a:pPr algn="l" marL="582927" indent="-291463" lvl="1">
              <a:lnSpc>
                <a:spcPts val="404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database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5941" y="4007746"/>
            <a:ext cx="5747327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9"/>
              </a:lnSpc>
              <a:spcBef>
                <a:spcPct val="0"/>
              </a:spcBef>
            </a:pPr>
            <a:r>
              <a:rPr lang="en-US" sz="3699">
                <a:solidFill>
                  <a:srgbClr val="000000"/>
                </a:solidFill>
                <a:latin typeface="Black Mango"/>
              </a:rPr>
              <a:t>Ispirazione ad Agile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5941" y="4575155"/>
            <a:ext cx="6279737" cy="307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Tenor Sans"/>
              </a:rPr>
              <a:t>divisione in due gruppi di lavoro front-end e back-end</a:t>
            </a:r>
          </a:p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Tenor Sans"/>
              </a:rPr>
              <a:t>aggiornamenti frequenti: circa 3/4 volte al giorno</a:t>
            </a:r>
          </a:p>
          <a:p>
            <a:pPr algn="l" marL="582930" indent="-291465" lvl="1">
              <a:lnSpc>
                <a:spcPts val="405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Tenor Sans"/>
              </a:rPr>
              <a:t>condivisione del lavoro fatto e delle criticità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23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3046904" y="3378716"/>
            <a:ext cx="3739705" cy="659455"/>
          </a:xfrm>
          <a:prstGeom prst="rect">
            <a:avLst/>
          </a:prstGeom>
          <a:solidFill>
            <a:srgbClr val="BBBBBB"/>
          </a:solidFill>
        </p:spPr>
      </p:sp>
      <p:sp>
        <p:nvSpPr>
          <p:cNvPr name="AutoShape 3" id="3"/>
          <p:cNvSpPr/>
          <p:nvPr/>
        </p:nvSpPr>
        <p:spPr>
          <a:xfrm rot="0">
            <a:off x="3053621" y="1462683"/>
            <a:ext cx="14598090" cy="8338934"/>
          </a:xfrm>
          <a:prstGeom prst="rect">
            <a:avLst/>
          </a:prstGeom>
          <a:solidFill>
            <a:srgbClr val="EDEDED"/>
          </a:solidFill>
        </p:spPr>
      </p:sp>
      <p:sp>
        <p:nvSpPr>
          <p:cNvPr name="AutoShape 4" id="4"/>
          <p:cNvSpPr/>
          <p:nvPr/>
        </p:nvSpPr>
        <p:spPr>
          <a:xfrm rot="5400000">
            <a:off x="747290" y="5651254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5400000">
            <a:off x="4293341" y="5627388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5400000">
            <a:off x="7499075" y="5627388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5400000">
            <a:off x="8916441" y="5603522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3034013" y="2755267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3046904" y="4013901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3046904" y="5236482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3046904" y="6376572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3106996" y="7612054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3053621" y="8698401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0">
            <a:off x="3013543" y="2105337"/>
            <a:ext cx="2039110" cy="649930"/>
          </a:xfrm>
          <a:prstGeom prst="rect">
            <a:avLst/>
          </a:prstGeom>
          <a:solidFill>
            <a:srgbClr val="BBBBBB"/>
          </a:solidFill>
        </p:spPr>
      </p:sp>
      <p:sp>
        <p:nvSpPr>
          <p:cNvPr name="AutoShape 15" id="15"/>
          <p:cNvSpPr/>
          <p:nvPr/>
        </p:nvSpPr>
        <p:spPr>
          <a:xfrm rot="5400000">
            <a:off x="2645771" y="5651254"/>
            <a:ext cx="8291202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rot="5400000">
            <a:off x="5925390" y="5627388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rot="0">
            <a:off x="3026779" y="1462683"/>
            <a:ext cx="2025874" cy="659507"/>
          </a:xfrm>
          <a:prstGeom prst="rect">
            <a:avLst/>
          </a:prstGeom>
          <a:solidFill>
            <a:srgbClr val="1ABC9C"/>
          </a:solidFill>
        </p:spPr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2"/>
          <a:srcRect l="0" t="29371" r="20513" b="52717"/>
          <a:stretch>
            <a:fillRect/>
          </a:stretch>
        </p:blipFill>
        <p:spPr>
          <a:xfrm flipH="false" flipV="false" rot="0">
            <a:off x="3046904" y="2755267"/>
            <a:ext cx="3749230" cy="633633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146991" y="1545654"/>
            <a:ext cx="1485682" cy="38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Planning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6991" y="4037045"/>
            <a:ext cx="2328534" cy="51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>
                <a:solidFill>
                  <a:srgbClr val="000000"/>
                </a:solidFill>
                <a:latin typeface="Tenor Sans"/>
              </a:rPr>
              <a:t>Vista   calendario</a:t>
            </a:r>
          </a:p>
          <a:p>
            <a:pPr algn="just" marL="0" indent="0" lvl="0">
              <a:lnSpc>
                <a:spcPts val="926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46991" y="4665957"/>
            <a:ext cx="2585163" cy="512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10"/>
              </a:lnSpc>
            </a:pPr>
            <a:r>
              <a:rPr lang="en-US" sz="2150">
                <a:solidFill>
                  <a:srgbClr val="000000"/>
                </a:solidFill>
                <a:latin typeface="Tenor Sans"/>
              </a:rPr>
              <a:t>Lista prenotazioni</a:t>
            </a:r>
          </a:p>
          <a:p>
            <a:pPr algn="just" marL="0" indent="0" lvl="0">
              <a:lnSpc>
                <a:spcPts val="956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46991" y="5413491"/>
            <a:ext cx="2580381" cy="764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Pagina di Modifica con  doppio form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6991" y="6520173"/>
            <a:ext cx="2955126" cy="764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Pulsanti elimina/modifica 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6991" y="7914763"/>
            <a:ext cx="2201220" cy="38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Pagina Result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357833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2° giorno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665496" y="1085360"/>
            <a:ext cx="1023858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1° giorno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384802" y="169532"/>
            <a:ext cx="5005565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18"/>
              </a:lnSpc>
            </a:pPr>
            <a:r>
              <a:rPr lang="en-US" sz="4182" spc="83">
                <a:solidFill>
                  <a:srgbClr val="000000"/>
                </a:solidFill>
                <a:latin typeface="Black Mango Bold"/>
              </a:rPr>
              <a:t>ROAD-MAP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6991" y="2209920"/>
            <a:ext cx="1852755" cy="38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Brainstorming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6991" y="3153855"/>
            <a:ext cx="2816077" cy="38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7">
                <a:solidFill>
                  <a:srgbClr val="000000"/>
                </a:solidFill>
                <a:latin typeface="Tenor Sans"/>
              </a:rPr>
              <a:t>Sviluppo di database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304204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7° giorno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814917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6° giorno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328604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5° giorno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751415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4° giorno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067926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3° giorno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6368504" y="1087493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9° giorno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4793492" y="1082325"/>
            <a:ext cx="1041612" cy="28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56"/>
              </a:lnSpc>
              <a:spcBef>
                <a:spcPct val="0"/>
              </a:spcBef>
            </a:pPr>
            <a:r>
              <a:rPr lang="en-US" sz="1960" spc="-58">
                <a:solidFill>
                  <a:srgbClr val="000000"/>
                </a:solidFill>
                <a:latin typeface="Tenor Sans Bold"/>
              </a:rPr>
              <a:t>8° giorno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090827" y="2917089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AutoShape 38" id="38"/>
          <p:cNvSpPr/>
          <p:nvPr/>
        </p:nvSpPr>
        <p:spPr>
          <a:xfrm rot="5400000">
            <a:off x="12020921" y="5603522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9" id="39"/>
          <p:cNvSpPr/>
          <p:nvPr/>
        </p:nvSpPr>
        <p:spPr>
          <a:xfrm rot="5400000">
            <a:off x="10381066" y="5620112"/>
            <a:ext cx="8338934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0" id="40"/>
          <p:cNvSpPr/>
          <p:nvPr/>
        </p:nvSpPr>
        <p:spPr>
          <a:xfrm rot="0">
            <a:off x="13081145" y="9289677"/>
            <a:ext cx="4570565" cy="535806"/>
          </a:xfrm>
          <a:prstGeom prst="rect">
            <a:avLst/>
          </a:prstGeom>
          <a:solidFill>
            <a:srgbClr val="BBBBBB"/>
          </a:solidFill>
        </p:spPr>
      </p:sp>
      <p:pic>
        <p:nvPicPr>
          <p:cNvPr name="Picture 41" id="41"/>
          <p:cNvPicPr>
            <a:picLocks noChangeAspect="true"/>
          </p:cNvPicPr>
          <p:nvPr/>
        </p:nvPicPr>
        <p:blipFill>
          <a:blip r:embed="rId2"/>
          <a:srcRect l="339" t="34156" r="53721" b="59494"/>
          <a:stretch>
            <a:fillRect/>
          </a:stretch>
        </p:blipFill>
        <p:spPr>
          <a:xfrm flipH="false" flipV="false" rot="0">
            <a:off x="3034675" y="4024152"/>
            <a:ext cx="5432895" cy="563126"/>
          </a:xfrm>
          <a:prstGeom prst="rect">
            <a:avLst/>
          </a:prstGeom>
        </p:spPr>
      </p:pic>
      <p:sp>
        <p:nvSpPr>
          <p:cNvPr name="AutoShape 42" id="42"/>
          <p:cNvSpPr/>
          <p:nvPr/>
        </p:nvSpPr>
        <p:spPr>
          <a:xfrm rot="0">
            <a:off x="6786609" y="4587278"/>
            <a:ext cx="2576487" cy="659455"/>
          </a:xfrm>
          <a:prstGeom prst="rect">
            <a:avLst/>
          </a:prstGeom>
          <a:solidFill>
            <a:srgbClr val="BBBBBB"/>
          </a:solidFill>
        </p:spPr>
      </p:sp>
      <p:sp>
        <p:nvSpPr>
          <p:cNvPr name="AutoShape 43" id="43"/>
          <p:cNvSpPr/>
          <p:nvPr/>
        </p:nvSpPr>
        <p:spPr>
          <a:xfrm rot="0">
            <a:off x="9373898" y="5795087"/>
            <a:ext cx="1573685" cy="581485"/>
          </a:xfrm>
          <a:prstGeom prst="rect">
            <a:avLst/>
          </a:prstGeom>
          <a:solidFill>
            <a:srgbClr val="BBBBBB"/>
          </a:solidFill>
        </p:spPr>
      </p:sp>
      <p:pic>
        <p:nvPicPr>
          <p:cNvPr name="Picture 44" id="44"/>
          <p:cNvPicPr>
            <a:picLocks noChangeAspect="true"/>
          </p:cNvPicPr>
          <p:nvPr/>
        </p:nvPicPr>
        <p:blipFill>
          <a:blip r:embed="rId2"/>
          <a:srcRect l="0" t="35036" r="66636" b="54418"/>
          <a:stretch>
            <a:fillRect/>
          </a:stretch>
        </p:blipFill>
        <p:spPr>
          <a:xfrm flipH="false" flipV="false" rot="0">
            <a:off x="8467570" y="5236482"/>
            <a:ext cx="2480013" cy="587891"/>
          </a:xfrm>
          <a:prstGeom prst="rect">
            <a:avLst/>
          </a:prstGeom>
        </p:spPr>
      </p:pic>
      <p:sp>
        <p:nvSpPr>
          <p:cNvPr name="AutoShape 45" id="45"/>
          <p:cNvSpPr/>
          <p:nvPr/>
        </p:nvSpPr>
        <p:spPr>
          <a:xfrm rot="0">
            <a:off x="10947583" y="7018437"/>
            <a:ext cx="1378615" cy="598743"/>
          </a:xfrm>
          <a:prstGeom prst="rect">
            <a:avLst/>
          </a:prstGeom>
          <a:solidFill>
            <a:srgbClr val="BBBBBB"/>
          </a:solidFill>
        </p:spPr>
      </p:sp>
      <p:pic>
        <p:nvPicPr>
          <p:cNvPr name="Picture 46" id="46"/>
          <p:cNvPicPr>
            <a:picLocks noChangeAspect="true"/>
          </p:cNvPicPr>
          <p:nvPr/>
        </p:nvPicPr>
        <p:blipFill>
          <a:blip r:embed="rId2"/>
          <a:srcRect l="0" t="32000" r="72162" b="49589"/>
          <a:stretch>
            <a:fillRect/>
          </a:stretch>
        </p:blipFill>
        <p:spPr>
          <a:xfrm flipH="false" flipV="false" rot="0">
            <a:off x="10099619" y="6376572"/>
            <a:ext cx="1313049" cy="651305"/>
          </a:xfrm>
          <a:prstGeom prst="rect">
            <a:avLst/>
          </a:prstGeom>
        </p:spPr>
      </p:pic>
      <p:pic>
        <p:nvPicPr>
          <p:cNvPr name="Picture 47" id="47"/>
          <p:cNvPicPr>
            <a:picLocks noChangeAspect="true"/>
          </p:cNvPicPr>
          <p:nvPr/>
        </p:nvPicPr>
        <p:blipFill>
          <a:blip r:embed="rId2"/>
          <a:srcRect l="0" t="34007" r="52592" b="53802"/>
          <a:stretch>
            <a:fillRect/>
          </a:stretch>
        </p:blipFill>
        <p:spPr>
          <a:xfrm flipH="false" flipV="false" rot="0">
            <a:off x="9363096" y="7612054"/>
            <a:ext cx="2972627" cy="573273"/>
          </a:xfrm>
          <a:prstGeom prst="rect">
            <a:avLst/>
          </a:prstGeom>
        </p:spPr>
      </p:pic>
      <p:sp>
        <p:nvSpPr>
          <p:cNvPr name="AutoShape 48" id="48"/>
          <p:cNvSpPr/>
          <p:nvPr/>
        </p:nvSpPr>
        <p:spPr>
          <a:xfrm rot="0">
            <a:off x="11222434" y="8185327"/>
            <a:ext cx="1868236" cy="523325"/>
          </a:xfrm>
          <a:prstGeom prst="rect">
            <a:avLst/>
          </a:prstGeom>
          <a:solidFill>
            <a:srgbClr val="BBBBBB"/>
          </a:solidFill>
        </p:spPr>
      </p:sp>
      <p:sp>
        <p:nvSpPr>
          <p:cNvPr name="TextBox 49" id="49"/>
          <p:cNvSpPr txBox="true"/>
          <p:nvPr/>
        </p:nvSpPr>
        <p:spPr>
          <a:xfrm rot="0">
            <a:off x="146991" y="8965127"/>
            <a:ext cx="2295823" cy="38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10"/>
              </a:lnSpc>
            </a:pPr>
            <a:r>
              <a:rPr lang="en-US" sz="2150">
                <a:solidFill>
                  <a:srgbClr val="000000"/>
                </a:solidFill>
                <a:latin typeface="Tenor Sans"/>
              </a:rPr>
              <a:t>Analisi app e test</a:t>
            </a:r>
          </a:p>
        </p:txBody>
      </p:sp>
      <p:sp>
        <p:nvSpPr>
          <p:cNvPr name="AutoShape 50" id="50"/>
          <p:cNvSpPr/>
          <p:nvPr/>
        </p:nvSpPr>
        <p:spPr>
          <a:xfrm rot="0">
            <a:off x="3032593" y="4577027"/>
            <a:ext cx="14617698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1" id="51"/>
          <p:cNvSpPr/>
          <p:nvPr/>
        </p:nvSpPr>
        <p:spPr>
          <a:xfrm rot="0">
            <a:off x="12326198" y="8708652"/>
            <a:ext cx="5325512" cy="581025"/>
          </a:xfrm>
          <a:prstGeom prst="rect">
            <a:avLst/>
          </a:prstGeom>
          <a:solidFill>
            <a:srgbClr val="1ABC9C"/>
          </a:solidFill>
        </p:spPr>
      </p:sp>
      <p:sp>
        <p:nvSpPr>
          <p:cNvPr name="AutoShape 52" id="52"/>
          <p:cNvSpPr/>
          <p:nvPr/>
        </p:nvSpPr>
        <p:spPr>
          <a:xfrm rot="0">
            <a:off x="3046904" y="3388901"/>
            <a:ext cx="3739705" cy="625000"/>
          </a:xfrm>
          <a:prstGeom prst="rect">
            <a:avLst/>
          </a:prstGeom>
          <a:solidFill>
            <a:srgbClr val="BBBBBB"/>
          </a:solidFill>
        </p:spPr>
      </p:sp>
      <p:sp>
        <p:nvSpPr>
          <p:cNvPr name="TextBox 53" id="53"/>
          <p:cNvSpPr txBox="true"/>
          <p:nvPr/>
        </p:nvSpPr>
        <p:spPr>
          <a:xfrm rot="0">
            <a:off x="4090827" y="3500481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4404603" y="9349618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1232285" y="8241227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0675066" y="7112003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9273636" y="5892510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7173418" y="4706481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3106996" y="2186942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Back-end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9794319" y="6516787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9887585" y="7679456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8751415" y="5322465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4132282" y="8791202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4795412" y="4076271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3106996" y="1570493"/>
            <a:ext cx="19236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enor Sans"/>
              </a:rPr>
              <a:t>Front-end</a:t>
            </a:r>
          </a:p>
        </p:txBody>
      </p:sp>
      <p:sp>
        <p:nvSpPr>
          <p:cNvPr name="AutoShape 66" id="66"/>
          <p:cNvSpPr/>
          <p:nvPr/>
        </p:nvSpPr>
        <p:spPr>
          <a:xfrm rot="0">
            <a:off x="3034675" y="3975801"/>
            <a:ext cx="3770985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7" id="67"/>
          <p:cNvSpPr/>
          <p:nvPr/>
        </p:nvSpPr>
        <p:spPr>
          <a:xfrm rot="0">
            <a:off x="3015625" y="2717167"/>
            <a:ext cx="3770985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8" id="68"/>
          <p:cNvSpPr/>
          <p:nvPr/>
        </p:nvSpPr>
        <p:spPr>
          <a:xfrm rot="0">
            <a:off x="13081145" y="8660301"/>
            <a:ext cx="4570565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9" id="69"/>
          <p:cNvSpPr/>
          <p:nvPr/>
        </p:nvSpPr>
        <p:spPr>
          <a:xfrm rot="0">
            <a:off x="13079725" y="9777751"/>
            <a:ext cx="4570565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0" id="70"/>
          <p:cNvSpPr/>
          <p:nvPr/>
        </p:nvSpPr>
        <p:spPr>
          <a:xfrm rot="5400000">
            <a:off x="17058174" y="9233367"/>
            <a:ext cx="1146133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1" id="71"/>
          <p:cNvSpPr/>
          <p:nvPr/>
        </p:nvSpPr>
        <p:spPr>
          <a:xfrm rot="5400000">
            <a:off x="12487609" y="9257543"/>
            <a:ext cx="1146133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2" id="72"/>
          <p:cNvSpPr/>
          <p:nvPr/>
        </p:nvSpPr>
        <p:spPr>
          <a:xfrm rot="5400000">
            <a:off x="6164255" y="3358572"/>
            <a:ext cx="1282809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3" id="73"/>
          <p:cNvSpPr/>
          <p:nvPr/>
        </p:nvSpPr>
        <p:spPr>
          <a:xfrm rot="5400000">
            <a:off x="2375802" y="3368144"/>
            <a:ext cx="1301954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4" id="74"/>
          <p:cNvSpPr/>
          <p:nvPr/>
        </p:nvSpPr>
        <p:spPr>
          <a:xfrm rot="5400000">
            <a:off x="2372138" y="2094813"/>
            <a:ext cx="1282809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5" id="75"/>
          <p:cNvSpPr/>
          <p:nvPr/>
        </p:nvSpPr>
        <p:spPr>
          <a:xfrm rot="5400000">
            <a:off x="4430298" y="2086287"/>
            <a:ext cx="1282809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6" id="76"/>
          <p:cNvSpPr/>
          <p:nvPr/>
        </p:nvSpPr>
        <p:spPr>
          <a:xfrm rot="-10800000">
            <a:off x="2977525" y="1436357"/>
            <a:ext cx="2075128" cy="0"/>
          </a:xfrm>
          <a:prstGeom prst="line">
            <a:avLst/>
          </a:prstGeom>
          <a:ln cap="flat" w="38100">
            <a:solidFill>
              <a:srgbClr val="FF1616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CF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933054" y="1639055"/>
            <a:ext cx="1771758" cy="1771751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8888" r="-38888" t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6715987" y="1639055"/>
            <a:ext cx="1771758" cy="1771751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9999" r="-29999" t="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8364345" y="4042708"/>
            <a:ext cx="1780095" cy="1780087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r="0" t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368406" y="4051045"/>
            <a:ext cx="1771758" cy="1771751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5892" r="-25892" t="0" b="0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5324520" y="4051045"/>
            <a:ext cx="1771758" cy="1771751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-2321" b="-2321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2089519" y="6747962"/>
            <a:ext cx="1771758" cy="1771751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45237" r="-45237" t="0" b="0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271008" y="6747962"/>
            <a:ext cx="1771758" cy="1771751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0" r="0" t="0" b="0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9528673" y="6768282"/>
            <a:ext cx="1771758" cy="1771751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-38888" r="-38888" t="0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3964546" y="6757542"/>
            <a:ext cx="1771758" cy="1771751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0"/>
              <a:stretch>
                <a:fillRect l="0" r="0" t="-708" b="-708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6716164" y="6757542"/>
            <a:ext cx="1782498" cy="1782491"/>
            <a:chOff x="0" y="0"/>
            <a:chExt cx="6350000" cy="6349975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1"/>
              <a:stretch>
                <a:fillRect l="0" r="0" t="0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4612272" y="7410047"/>
            <a:ext cx="3636562" cy="1051465"/>
            <a:chOff x="0" y="0"/>
            <a:chExt cx="957778" cy="276929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957778" cy="276929"/>
            </a:xfrm>
            <a:custGeom>
              <a:avLst/>
              <a:gdLst/>
              <a:ahLst/>
              <a:cxnLst/>
              <a:rect r="r" b="b" t="t" l="l"/>
              <a:pathLst>
                <a:path h="276929" w="957778">
                  <a:moveTo>
                    <a:pt x="0" y="0"/>
                  </a:moveTo>
                  <a:lnTo>
                    <a:pt x="957778" y="0"/>
                  </a:lnTo>
                  <a:lnTo>
                    <a:pt x="957778" y="276929"/>
                  </a:lnTo>
                  <a:lnTo>
                    <a:pt x="0" y="276929"/>
                  </a:lnTo>
                  <a:close/>
                </a:path>
              </a:pathLst>
            </a:custGeom>
            <a:solidFill>
              <a:srgbClr val="61C2A2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144440" y="1929834"/>
            <a:ext cx="8143560" cy="1051465"/>
            <a:chOff x="0" y="0"/>
            <a:chExt cx="2144806" cy="276929"/>
          </a:xfrm>
        </p:grpSpPr>
        <p:sp>
          <p:nvSpPr>
            <p:cNvPr name="Freeform 26" id="26"/>
            <p:cNvSpPr/>
            <p:nvPr/>
          </p:nvSpPr>
          <p:spPr>
            <a:xfrm>
              <a:off x="0" y="0"/>
              <a:ext cx="2144806" cy="276929"/>
            </a:xfrm>
            <a:custGeom>
              <a:avLst/>
              <a:gdLst/>
              <a:ahLst/>
              <a:cxnLst/>
              <a:rect r="r" b="b" t="t" l="l"/>
              <a:pathLst>
                <a:path h="276929" w="2144806">
                  <a:moveTo>
                    <a:pt x="0" y="0"/>
                  </a:moveTo>
                  <a:lnTo>
                    <a:pt x="2144806" y="0"/>
                  </a:lnTo>
                  <a:lnTo>
                    <a:pt x="2144806" y="276929"/>
                  </a:lnTo>
                  <a:lnTo>
                    <a:pt x="0" y="276929"/>
                  </a:lnTo>
                  <a:close/>
                </a:path>
              </a:pathLst>
            </a:custGeom>
            <a:solidFill>
              <a:srgbClr val="61C2A2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089519" y="4664152"/>
            <a:ext cx="6198481" cy="1051465"/>
            <a:chOff x="0" y="0"/>
            <a:chExt cx="1632522" cy="276929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1632522" cy="276929"/>
            </a:xfrm>
            <a:custGeom>
              <a:avLst/>
              <a:gdLst/>
              <a:ahLst/>
              <a:cxnLst/>
              <a:rect r="r" b="b" t="t" l="l"/>
              <a:pathLst>
                <a:path h="276929" w="1632522">
                  <a:moveTo>
                    <a:pt x="0" y="0"/>
                  </a:moveTo>
                  <a:lnTo>
                    <a:pt x="1632522" y="0"/>
                  </a:lnTo>
                  <a:lnTo>
                    <a:pt x="1632522" y="276929"/>
                  </a:lnTo>
                  <a:lnTo>
                    <a:pt x="0" y="276929"/>
                  </a:lnTo>
                  <a:close/>
                </a:path>
              </a:pathLst>
            </a:custGeom>
            <a:solidFill>
              <a:srgbClr val="61C2A2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6715987" y="1623021"/>
            <a:ext cx="1771758" cy="1771751"/>
            <a:chOff x="0" y="0"/>
            <a:chExt cx="6350000" cy="6349975"/>
          </a:xfrm>
        </p:grpSpPr>
        <p:sp>
          <p:nvSpPr>
            <p:cNvPr name="Freeform 32" id="3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2"/>
              <a:stretch>
                <a:fillRect l="-16610" r="-16610" t="0" b="0"/>
              </a:stretch>
            </a:blip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9254393" y="8595968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Git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28700" y="294284"/>
            <a:ext cx="162306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20"/>
              </a:lnSpc>
              <a:spcBef>
                <a:spcPct val="0"/>
              </a:spcBef>
            </a:pPr>
            <a:r>
              <a:rPr lang="en-US" sz="7100">
                <a:solidFill>
                  <a:srgbClr val="213B3A"/>
                </a:solidFill>
                <a:latin typeface="Black Mango Bold"/>
              </a:rPr>
              <a:t>Linguaggi e strumenti utilizzati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658774" y="3599560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Java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441707" y="3599560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SQL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094234" y="5807955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Html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096292" y="5885575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Javascript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052406" y="5879590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CSS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815239" y="8584845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Bootstrap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02363" y="8672113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"/>
              </a:rPr>
              <a:t>Spring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469096" y="2107269"/>
            <a:ext cx="2211229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Black Mango"/>
              </a:rPr>
              <a:t>Back-End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668271" y="4795203"/>
            <a:ext cx="2386012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Black Mango"/>
              </a:rPr>
              <a:t>Front-End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6328348" y="8595968"/>
            <a:ext cx="2595347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PHP my Admin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3665581" y="8595968"/>
            <a:ext cx="2320318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Tenor Sans Bold"/>
              </a:rPr>
              <a:t>Xampp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5238975" y="7587483"/>
            <a:ext cx="2383155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Black Mango"/>
              </a:rPr>
              <a:t>Strumenti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48" id="48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49" id="49"/>
            <p:cNvPicPr>
              <a:picLocks noChangeAspect="true"/>
            </p:cNvPicPr>
            <p:nvPr/>
          </p:nvPicPr>
          <p:blipFill>
            <a:blip r:embed="rId1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50" id="50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25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93557" y="385762"/>
            <a:ext cx="14500887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>
                <a:solidFill>
                  <a:srgbClr val="F4EEEA"/>
                </a:solidFill>
                <a:latin typeface="Black Mango"/>
              </a:rPr>
              <a:t>Implementazioni future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577479" y="6072869"/>
            <a:ext cx="6577819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39"/>
              </a:lnSpc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Possibilità di reindirizzare in caso di necessità l'ospite a strutture più vicine all'hotel. (Presupponendo quindi una</a:t>
            </a:r>
          </a:p>
          <a:p>
            <a:pPr>
              <a:lnSpc>
                <a:spcPts val="3239"/>
              </a:lnSpc>
            </a:pPr>
            <a:r>
              <a:rPr lang="en-US" sz="2699">
                <a:solidFill>
                  <a:srgbClr val="000000"/>
                </a:solidFill>
                <a:latin typeface="Tenor Sans"/>
              </a:rPr>
              <a:t>comunicazione della nostra app con le strutture vicine per evidenziare eventuali altre camere libere.)</a:t>
            </a:r>
          </a:p>
          <a:p>
            <a:pPr algn="l" marL="0" indent="0" lvl="0">
              <a:lnSpc>
                <a:spcPts val="323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541948" y="6025244"/>
            <a:ext cx="6577819" cy="190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Tenor Sans"/>
              </a:rPr>
              <a:t>Collegamenti con servizi esterni di intrattenimento, quali: escursioni, bus navette turistiche, noleggio bici e kayak.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906924" y="4905881"/>
            <a:ext cx="455108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13B3A"/>
                </a:solidFill>
                <a:latin typeface="Black Mango"/>
              </a:rPr>
              <a:t>Servizi turistici esterni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90846" y="4900069"/>
            <a:ext cx="494674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13B3A"/>
                </a:solidFill>
                <a:latin typeface="Black Mango"/>
              </a:rPr>
              <a:t>Rete di strutture ricettive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2906924" y="5763987"/>
            <a:ext cx="12630663" cy="0"/>
          </a:xfrm>
          <a:prstGeom prst="line">
            <a:avLst/>
          </a:prstGeom>
          <a:ln cap="rnd" w="2857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5400000">
            <a:off x="8201976" y="5703720"/>
            <a:ext cx="1864156" cy="0"/>
          </a:xfrm>
          <a:prstGeom prst="line">
            <a:avLst/>
          </a:prstGeom>
          <a:ln cap="rnd" w="2857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963918" y="2067070"/>
            <a:ext cx="2437097" cy="2255422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11771047" y="2067070"/>
            <a:ext cx="2190682" cy="2190682"/>
            <a:chOff x="0" y="0"/>
            <a:chExt cx="2920910" cy="2920910"/>
          </a:xfrm>
        </p:grpSpPr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0" y="0"/>
              <a:ext cx="2920910" cy="2920910"/>
              <a:chOff x="6705600" y="1371600"/>
              <a:chExt cx="10972800" cy="109728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3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05975" y="632184"/>
              <a:ext cx="1508959" cy="1656542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26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9673" y="4000578"/>
            <a:ext cx="16295965" cy="2348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915"/>
              </a:lnSpc>
            </a:pPr>
            <a:r>
              <a:rPr lang="en-US" sz="14550">
                <a:solidFill>
                  <a:srgbClr val="F4EEEA"/>
                </a:solidFill>
                <a:latin typeface="Black Mango"/>
              </a:rPr>
              <a:t>Proviamo l'app...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27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1008808" y="1028700"/>
            <a:ext cx="16250492" cy="0"/>
          </a:xfrm>
          <a:prstGeom prst="line">
            <a:avLst/>
          </a:prstGeom>
          <a:ln cap="rnd" w="38100">
            <a:solidFill>
              <a:srgbClr val="556D7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5E4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836399" y="0"/>
            <a:ext cx="8451601" cy="2336719"/>
            <a:chOff x="0" y="0"/>
            <a:chExt cx="2225936" cy="61543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225936" cy="615432"/>
            </a:xfrm>
            <a:custGeom>
              <a:avLst/>
              <a:gdLst/>
              <a:ahLst/>
              <a:cxnLst/>
              <a:rect r="r" b="b" t="t" l="l"/>
              <a:pathLst>
                <a:path h="615432" w="2225936">
                  <a:moveTo>
                    <a:pt x="0" y="0"/>
                  </a:moveTo>
                  <a:lnTo>
                    <a:pt x="2225936" y="0"/>
                  </a:lnTo>
                  <a:lnTo>
                    <a:pt x="2225936" y="615432"/>
                  </a:lnTo>
                  <a:lnTo>
                    <a:pt x="0" y="615432"/>
                  </a:lnTo>
                  <a:close/>
                </a:path>
              </a:pathLst>
            </a:custGeom>
            <a:solidFill>
              <a:srgbClr val="61C2A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836399" cy="10287000"/>
            <a:chOff x="0" y="0"/>
            <a:chExt cx="2590657" cy="2709333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259065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90657">
                  <a:moveTo>
                    <a:pt x="0" y="0"/>
                  </a:moveTo>
                  <a:lnTo>
                    <a:pt x="2590657" y="0"/>
                  </a:lnTo>
                  <a:lnTo>
                    <a:pt x="259065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A3CFB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0800000">
            <a:off x="9101140" y="1566545"/>
            <a:ext cx="1470518" cy="789271"/>
            <a:chOff x="0" y="0"/>
            <a:chExt cx="1960691" cy="1052362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0" id="10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161609" y="6302246"/>
            <a:ext cx="1101983" cy="1101983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0614514" y="4378463"/>
            <a:ext cx="6968962" cy="321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enor Sans"/>
              </a:rPr>
              <a:t>Abbiamo sviluppato per l'Hotel Royals una web app di gestione delle prenotazioni dotata di un database in cui verranno registrate le prenotazioni, consentendo un grande risparmio di documenti cartacei e una gestione più facile ed efficiente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56064" y="762000"/>
            <a:ext cx="3085862" cy="804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Black Mango Bold"/>
              </a:rPr>
              <a:t>Soluzione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2237" y="1499870"/>
            <a:ext cx="534502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Gestione informatica prenotazione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71597" y="3373118"/>
            <a:ext cx="368200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Aumento efficienza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1778" y="5076825"/>
            <a:ext cx="543880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Conservazione dati all'interno di un database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641630" y="7509004"/>
            <a:ext cx="4141941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lack Mango"/>
              </a:rPr>
              <a:t>Diminuzione di gestione e costi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360410" y="3846521"/>
            <a:ext cx="1101983" cy="1101983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161609" y="2336719"/>
            <a:ext cx="1101983" cy="1101983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693755" y="464562"/>
            <a:ext cx="1101983" cy="1101983"/>
          </a:xfrm>
          <a:prstGeom prst="rect">
            <a:avLst/>
          </a:prstGeom>
        </p:spPr>
      </p:pic>
      <p:grpSp>
        <p:nvGrpSpPr>
          <p:cNvPr name="Group 22" id="22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23" id="23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25" id="25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1C2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812447" y="3174989"/>
            <a:ext cx="5475553" cy="7112011"/>
          </a:xfrm>
          <a:prstGeom prst="rect">
            <a:avLst/>
          </a:prstGeom>
          <a:solidFill>
            <a:srgbClr val="C5E4DB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812447" cy="10287000"/>
            <a:chOff x="0" y="0"/>
            <a:chExt cx="17083262" cy="13716000"/>
          </a:xfrm>
        </p:grpSpPr>
        <p:sp>
          <p:nvSpPr>
            <p:cNvPr name="AutoShape 4" id="4"/>
            <p:cNvSpPr/>
            <p:nvPr/>
          </p:nvSpPr>
          <p:spPr>
            <a:xfrm>
              <a:off x="0" y="0"/>
              <a:ext cx="17083262" cy="13716000"/>
            </a:xfrm>
            <a:prstGeom prst="rect">
              <a:avLst/>
            </a:prstGeom>
            <a:solidFill>
              <a:srgbClr val="469F76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0" y="0"/>
            <a:ext cx="12812447" cy="10287000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0" r="0" t="-575" b="-57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2077187" y="2780353"/>
            <a:ext cx="1470518" cy="789271"/>
            <a:chOff x="0" y="0"/>
            <a:chExt cx="1960691" cy="1052362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2" id="12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14" id="14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4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195658" y="962025"/>
            <a:ext cx="4746235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>
                <a:solidFill>
                  <a:srgbClr val="FFFFFF"/>
                </a:solidFill>
                <a:latin typeface="Black Mango"/>
              </a:rPr>
              <a:t>HOMEPAGE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098221" y="3459745"/>
            <a:ext cx="2711061" cy="366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5"/>
              </a:lnSpc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Struttura:</a:t>
            </a:r>
          </a:p>
          <a:p>
            <a:pPr marL="721339" indent="-360669" lvl="1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000000"/>
                </a:solidFill>
                <a:latin typeface="Tenor Sans"/>
              </a:rPr>
              <a:t>S</a:t>
            </a:r>
            <a:r>
              <a:rPr lang="en-US" sz="3341">
                <a:solidFill>
                  <a:srgbClr val="000000"/>
                </a:solidFill>
                <a:latin typeface="Tenor Sans"/>
              </a:rPr>
              <a:t>ide-Bar</a:t>
            </a:r>
          </a:p>
          <a:p>
            <a:pPr marL="721339" indent="-360669" lvl="1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000000"/>
                </a:solidFill>
                <a:latin typeface="Tenor Sans"/>
              </a:rPr>
              <a:t>Header</a:t>
            </a:r>
          </a:p>
          <a:p>
            <a:pPr marL="721339" indent="-360669" lvl="1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000000"/>
                </a:solidFill>
                <a:latin typeface="Tenor Sans"/>
              </a:rPr>
              <a:t>Body</a:t>
            </a:r>
          </a:p>
          <a:p>
            <a:pPr marL="721339" indent="-360669" lvl="1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000000"/>
                </a:solidFill>
                <a:latin typeface="Tenor Sans"/>
              </a:rPr>
              <a:t>Footer</a:t>
            </a:r>
          </a:p>
          <a:p>
            <a:pPr>
              <a:lnSpc>
                <a:spcPts val="4264"/>
              </a:lnSpc>
            </a:pPr>
          </a:p>
          <a:p>
            <a:pPr>
              <a:lnSpc>
                <a:spcPts val="4264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3010164" y="7317370"/>
            <a:ext cx="5277836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5"/>
              </a:lnSpc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Sfide:</a:t>
            </a:r>
          </a:p>
          <a:p>
            <a:pPr marL="757809" indent="-378904" lvl="1">
              <a:lnSpc>
                <a:spcPts val="4211"/>
              </a:lnSpc>
              <a:buFont typeface="Arial"/>
              <a:buChar char="•"/>
            </a:pPr>
            <a:r>
              <a:rPr lang="en-US" sz="3509">
                <a:solidFill>
                  <a:srgbClr val="000000"/>
                </a:solidFill>
                <a:latin typeface="Tenor Sans"/>
              </a:rPr>
              <a:t>A</a:t>
            </a:r>
            <a:r>
              <a:rPr lang="en-US" sz="3509">
                <a:solidFill>
                  <a:srgbClr val="000000"/>
                </a:solidFill>
                <a:latin typeface="Tenor Sans"/>
              </a:rPr>
              <a:t>lert di conferma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1C2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708"/>
            <a:ext cx="2969085" cy="10287000"/>
            <a:chOff x="0" y="0"/>
            <a:chExt cx="395878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75" t="0" r="2775" b="0"/>
            <a:stretch>
              <a:fillRect/>
            </a:stretch>
          </p:blipFill>
          <p:spPr>
            <a:xfrm>
              <a:off x="0" y="0"/>
              <a:ext cx="3958781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7106427" y="3940561"/>
            <a:ext cx="11181573" cy="6353867"/>
            <a:chOff x="0" y="0"/>
            <a:chExt cx="2944941" cy="1673446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944941" cy="1673446"/>
            </a:xfrm>
            <a:custGeom>
              <a:avLst/>
              <a:gdLst/>
              <a:ahLst/>
              <a:cxnLst/>
              <a:rect r="r" b="b" t="t" l="l"/>
              <a:pathLst>
                <a:path h="1673446" w="2944941">
                  <a:moveTo>
                    <a:pt x="0" y="0"/>
                  </a:moveTo>
                  <a:lnTo>
                    <a:pt x="2944941" y="0"/>
                  </a:lnTo>
                  <a:lnTo>
                    <a:pt x="2944941" y="1673446"/>
                  </a:lnTo>
                  <a:lnTo>
                    <a:pt x="0" y="1673446"/>
                  </a:lnTo>
                  <a:close/>
                </a:path>
              </a:pathLst>
            </a:custGeom>
            <a:solidFill>
              <a:srgbClr val="469F7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969085" y="0"/>
            <a:ext cx="15318915" cy="1440999"/>
            <a:chOff x="0" y="0"/>
            <a:chExt cx="4034611" cy="379522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034611" cy="379522"/>
            </a:xfrm>
            <a:custGeom>
              <a:avLst/>
              <a:gdLst/>
              <a:ahLst/>
              <a:cxnLst/>
              <a:rect r="r" b="b" t="t" l="l"/>
              <a:pathLst>
                <a:path h="379522" w="4034611">
                  <a:moveTo>
                    <a:pt x="0" y="0"/>
                  </a:moveTo>
                  <a:lnTo>
                    <a:pt x="4034611" y="0"/>
                  </a:lnTo>
                  <a:lnTo>
                    <a:pt x="4034611" y="379522"/>
                  </a:lnTo>
                  <a:lnTo>
                    <a:pt x="0" y="379522"/>
                  </a:lnTo>
                  <a:close/>
                </a:path>
              </a:pathLst>
            </a:custGeom>
            <a:solidFill>
              <a:srgbClr val="C5E4D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10800000">
            <a:off x="2969085" y="1046363"/>
            <a:ext cx="1470518" cy="789271"/>
            <a:chOff x="0" y="0"/>
            <a:chExt cx="1960691" cy="1052362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2" id="12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AutoShape 14" id="14"/>
          <p:cNvSpPr/>
          <p:nvPr/>
        </p:nvSpPr>
        <p:spPr>
          <a:xfrm rot="0">
            <a:off x="3202320" y="9258300"/>
            <a:ext cx="14056980" cy="0"/>
          </a:xfrm>
          <a:prstGeom prst="line">
            <a:avLst/>
          </a:prstGeom>
          <a:ln cap="rnd" w="2857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202320" y="9359874"/>
            <a:ext cx="536067" cy="536067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5666611" y="250917"/>
            <a:ext cx="6954777" cy="89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5"/>
              </a:lnSpc>
            </a:pPr>
            <a:r>
              <a:rPr lang="en-US" sz="5550">
                <a:solidFill>
                  <a:srgbClr val="000000"/>
                </a:solidFill>
                <a:latin typeface="Black Mango"/>
              </a:rPr>
              <a:t>Sidebar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59457" y="6041170"/>
            <a:ext cx="6954777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enor Sans"/>
              </a:rPr>
              <a:t>migliore a livello estetico</a:t>
            </a:r>
          </a:p>
          <a:p>
            <a:pPr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enor Sans"/>
              </a:rPr>
              <a:t>l'operatore ha sempre accessibile l'operazione di prenotazione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439604" y="1826110"/>
            <a:ext cx="7062273" cy="172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35"/>
              </a:lnSpc>
              <a:spcBef>
                <a:spcPct val="0"/>
              </a:spcBef>
            </a:pPr>
            <a:r>
              <a:rPr lang="en-US" sz="3779">
                <a:solidFill>
                  <a:srgbClr val="000000"/>
                </a:solidFill>
                <a:latin typeface="Tenor Sans"/>
              </a:rPr>
              <a:t>Menù laterale pensato per facilitare le interazioni dell'utente (receptionist)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659457" y="4243116"/>
            <a:ext cx="6954777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75"/>
              </a:lnSpc>
              <a:spcBef>
                <a:spcPct val="0"/>
              </a:spcBef>
            </a:pPr>
            <a:r>
              <a:rPr lang="en-US" sz="3979">
                <a:solidFill>
                  <a:srgbClr val="000000"/>
                </a:solidFill>
                <a:latin typeface="Black Mango"/>
              </a:rPr>
              <a:t>Perchè abbiamo scelto di usare un menù laterale?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359264" y="9472015"/>
            <a:ext cx="900036" cy="273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 spc="20">
                <a:solidFill>
                  <a:srgbClr val="545454"/>
                </a:solidFill>
                <a:latin typeface="Public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69F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59600" y="0"/>
            <a:ext cx="13628400" cy="10287000"/>
            <a:chOff x="0" y="0"/>
            <a:chExt cx="3589373" cy="270933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58937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89373">
                  <a:moveTo>
                    <a:pt x="0" y="0"/>
                  </a:moveTo>
                  <a:lnTo>
                    <a:pt x="3589373" y="0"/>
                  </a:lnTo>
                  <a:lnTo>
                    <a:pt x="358937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7BFA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76060" y="225007"/>
            <a:ext cx="1883293" cy="188329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875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414011" y="225007"/>
            <a:ext cx="1607392" cy="1607385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r="0" t="0" b="0"/>
              </a:stretch>
            </a:blip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1836" r="0" b="1836"/>
          <a:stretch>
            <a:fillRect/>
          </a:stretch>
        </p:blipFill>
        <p:spPr>
          <a:xfrm flipH="false" flipV="false" rot="0">
            <a:off x="4659600" y="3879270"/>
            <a:ext cx="13628400" cy="1698345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3968342" y="8263443"/>
            <a:ext cx="1470518" cy="789271"/>
            <a:chOff x="0" y="0"/>
            <a:chExt cx="1960691" cy="1052362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3" id="13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15" id="15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6" id="16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8" id="18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6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3700555"/>
            <a:ext cx="280435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600">
                <a:solidFill>
                  <a:srgbClr val="EDECED"/>
                </a:solidFill>
                <a:latin typeface="Black Mango"/>
              </a:rPr>
              <a:t>Header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1354" y="1657768"/>
            <a:ext cx="1072706" cy="174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"/>
              </a:lnSpc>
              <a:spcBef>
                <a:spcPct val="0"/>
              </a:spcBef>
            </a:pPr>
            <a:r>
              <a:rPr lang="en-US" sz="1000">
                <a:solidFill>
                  <a:srgbClr val="000000"/>
                </a:solidFill>
                <a:latin typeface="Cinzel Bold"/>
              </a:rPr>
              <a:t>HOTEL ROYALS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730193" y="798931"/>
            <a:ext cx="11173008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enor Sans"/>
              </a:rPr>
              <a:t>Corona strettamente legata al nome dell'hotel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enor Sans"/>
              </a:rPr>
              <a:t>Nome della struttura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enor Sans"/>
              </a:rPr>
              <a:t>Sfondo che raffigura la piscina presente in hotel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5004705"/>
            <a:ext cx="2824251" cy="2086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9"/>
              </a:lnSpc>
            </a:pPr>
            <a:r>
              <a:rPr lang="en-US" sz="3016">
                <a:solidFill>
                  <a:srgbClr val="FFFFFF"/>
                </a:solidFill>
                <a:latin typeface="Tenor Sans"/>
              </a:rPr>
              <a:t>Struttura:</a:t>
            </a:r>
          </a:p>
          <a:p>
            <a:pPr marL="594191" indent="-297095" lvl="1">
              <a:lnSpc>
                <a:spcPts val="3302"/>
              </a:lnSpc>
              <a:buFont typeface="Arial"/>
              <a:buChar char="•"/>
            </a:pPr>
            <a:r>
              <a:rPr lang="en-US" sz="2752">
                <a:solidFill>
                  <a:srgbClr val="FFFFFF"/>
                </a:solidFill>
                <a:latin typeface="Tenor Sans"/>
              </a:rPr>
              <a:t>Logo</a:t>
            </a:r>
          </a:p>
          <a:p>
            <a:pPr marL="594191" indent="-297095" lvl="1">
              <a:lnSpc>
                <a:spcPts val="3302"/>
              </a:lnSpc>
              <a:buFont typeface="Arial"/>
              <a:buChar char="•"/>
            </a:pPr>
            <a:r>
              <a:rPr lang="en-US" sz="2752">
                <a:solidFill>
                  <a:srgbClr val="FFFFFF"/>
                </a:solidFill>
                <a:latin typeface="Tenor Sans"/>
              </a:rPr>
              <a:t>Nome</a:t>
            </a:r>
          </a:p>
          <a:p>
            <a:pPr marL="594191" indent="-297095" lvl="1">
              <a:lnSpc>
                <a:spcPts val="3302"/>
              </a:lnSpc>
              <a:buFont typeface="Arial"/>
              <a:buChar char="•"/>
            </a:pPr>
            <a:r>
              <a:rPr lang="en-US" sz="2752">
                <a:solidFill>
                  <a:srgbClr val="FFFFFF"/>
                </a:solidFill>
                <a:latin typeface="Tenor Sans"/>
              </a:rPr>
              <a:t>Background</a:t>
            </a:r>
          </a:p>
          <a:p>
            <a:pPr>
              <a:lnSpc>
                <a:spcPts val="229"/>
              </a:lnSpc>
            </a:pPr>
          </a:p>
          <a:p>
            <a:pPr>
              <a:lnSpc>
                <a:spcPts val="2564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684545" y="6737079"/>
            <a:ext cx="9264304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enor Sans"/>
              </a:rPr>
              <a:t>Elementi concordati con il direttore dell'hotel durante delle visite in fase preliminare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1C2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03312" y="0"/>
            <a:ext cx="9384688" cy="10287000"/>
            <a:chOff x="0" y="0"/>
            <a:chExt cx="2471687" cy="270933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4716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71687">
                  <a:moveTo>
                    <a:pt x="0" y="0"/>
                  </a:moveTo>
                  <a:lnTo>
                    <a:pt x="2471687" y="0"/>
                  </a:lnTo>
                  <a:lnTo>
                    <a:pt x="24716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5E4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8581718" y="28127"/>
            <a:ext cx="9706282" cy="1398773"/>
          </a:xfrm>
          <a:prstGeom prst="rect">
            <a:avLst/>
          </a:prstGeom>
          <a:solidFill>
            <a:srgbClr val="198754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0210565" y="2078620"/>
            <a:ext cx="6448588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1"/>
              </a:lnSpc>
            </a:pPr>
            <a:r>
              <a:rPr lang="en-US" sz="4409">
                <a:solidFill>
                  <a:srgbClr val="000000"/>
                </a:solidFill>
                <a:latin typeface="Black Mango"/>
              </a:rPr>
              <a:t>Lista prenotazioni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535" t="0" r="158" b="5190"/>
          <a:stretch>
            <a:fillRect/>
          </a:stretch>
        </p:blipFill>
        <p:spPr>
          <a:xfrm flipH="false" flipV="false" rot="0">
            <a:off x="8903312" y="5405886"/>
            <a:ext cx="9316977" cy="3750308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1236" t="0" r="2870" b="3501"/>
          <a:stretch>
            <a:fillRect/>
          </a:stretch>
        </p:blipFill>
        <p:spPr>
          <a:xfrm flipH="false" flipV="false" rot="0">
            <a:off x="0" y="18554"/>
            <a:ext cx="8903312" cy="5453632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2330174" y="18602"/>
            <a:ext cx="2463254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29"/>
              </a:lnSpc>
            </a:pPr>
            <a:r>
              <a:rPr lang="en-US" sz="7524">
                <a:solidFill>
                  <a:srgbClr val="F4EEEA"/>
                </a:solidFill>
                <a:latin typeface="Black Mango"/>
              </a:rPr>
              <a:t>Body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24394" y="3107350"/>
            <a:ext cx="7027083" cy="180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966">
                <a:solidFill>
                  <a:srgbClr val="000000"/>
                </a:solidFill>
                <a:latin typeface="Tenor Sans"/>
              </a:rPr>
              <a:t>Sommario delle prenotazioni ancora in stato attivo, memorizzate nel database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14" id="14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7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145756" y="6622264"/>
            <a:ext cx="6478736" cy="112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3"/>
              </a:lnSpc>
            </a:pPr>
            <a:r>
              <a:rPr lang="en-US" sz="4136">
                <a:solidFill>
                  <a:srgbClr val="FFFFFF"/>
                </a:solidFill>
                <a:latin typeface="Black Mango"/>
              </a:rPr>
              <a:t>Calendario di riferimento</a:t>
            </a:r>
          </a:p>
          <a:p>
            <a:pPr algn="ctr">
              <a:lnSpc>
                <a:spcPts val="3950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-10800000">
            <a:off x="8903312" y="1032264"/>
            <a:ext cx="1470518" cy="789271"/>
            <a:chOff x="0" y="0"/>
            <a:chExt cx="1960691" cy="1052362"/>
          </a:xfrm>
        </p:grpSpPr>
        <p:sp>
          <p:nvSpPr>
            <p:cNvPr name="AutoShape 17" id="17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8" id="18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9" id="19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87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612056"/>
            <a:ext cx="18288000" cy="7674944"/>
            <a:chOff x="0" y="0"/>
            <a:chExt cx="4816593" cy="20213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816592" cy="2021384"/>
            </a:xfrm>
            <a:custGeom>
              <a:avLst/>
              <a:gdLst/>
              <a:ahLst/>
              <a:cxnLst/>
              <a:rect r="r" b="b" t="t" l="l"/>
              <a:pathLst>
                <a:path h="202138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021384"/>
                  </a:lnTo>
                  <a:lnTo>
                    <a:pt x="0" y="2021384"/>
                  </a:lnTo>
                  <a:close/>
                </a:path>
              </a:pathLst>
            </a:custGeom>
            <a:solidFill>
              <a:srgbClr val="A3CF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08808" y="9258300"/>
            <a:ext cx="16250492" cy="637641"/>
            <a:chOff x="0" y="0"/>
            <a:chExt cx="21667322" cy="850188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1667322" cy="0"/>
            </a:xfrm>
            <a:prstGeom prst="line">
              <a:avLst/>
            </a:prstGeom>
            <a:ln cap="rnd" w="381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26522" y="135432"/>
              <a:ext cx="714756" cy="714756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20467274" y="270414"/>
              <a:ext cx="1200048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 spc="20">
                  <a:solidFill>
                    <a:srgbClr val="545454"/>
                  </a:solidFill>
                  <a:latin typeface="Public Sans"/>
                </a:rPr>
                <a:t>8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808132" y="692769"/>
            <a:ext cx="2651844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2"/>
              </a:lnSpc>
            </a:pPr>
            <a:r>
              <a:rPr lang="en-US" sz="5625">
                <a:solidFill>
                  <a:srgbClr val="FFFFFF"/>
                </a:solidFill>
                <a:latin typeface="Black Mango"/>
              </a:rPr>
              <a:t>Footer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14919" y="2117485"/>
            <a:ext cx="18297946" cy="3829693"/>
            <a:chOff x="0" y="0"/>
            <a:chExt cx="24397261" cy="5106257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3"/>
            <a:srcRect l="12922" t="0" r="12922" b="0"/>
            <a:stretch>
              <a:fillRect/>
            </a:stretch>
          </p:blipFill>
          <p:spPr>
            <a:xfrm>
              <a:off x="0" y="0"/>
              <a:ext cx="24397261" cy="5106257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2058453" y="6657716"/>
            <a:ext cx="14171094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enor Sans"/>
              </a:rPr>
              <a:t>Contiene i link ai social dell'hotel, che sono quindi sempre a portata dell'operatore per rispondere alle richieste di prenotazione che vangono effettuate dai clienti tramite questi canali.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6812509" y="5944645"/>
            <a:ext cx="1470518" cy="789271"/>
            <a:chOff x="0" y="0"/>
            <a:chExt cx="1960691" cy="1052362"/>
          </a:xfrm>
        </p:grpSpPr>
        <p:sp>
          <p:nvSpPr>
            <p:cNvPr name="AutoShape 14" id="14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7BF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808764" cy="10287000"/>
            <a:chOff x="0" y="0"/>
            <a:chExt cx="1529880" cy="270933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529880" cy="2709333"/>
            </a:xfrm>
            <a:custGeom>
              <a:avLst/>
              <a:gdLst/>
              <a:ahLst/>
              <a:cxnLst/>
              <a:rect r="r" b="b" t="t" l="l"/>
              <a:pathLst>
                <a:path h="2709333" w="1529880">
                  <a:moveTo>
                    <a:pt x="0" y="0"/>
                  </a:moveTo>
                  <a:lnTo>
                    <a:pt x="1529880" y="0"/>
                  </a:lnTo>
                  <a:lnTo>
                    <a:pt x="152988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5E4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0" y="-69668"/>
            <a:ext cx="5807690" cy="1781162"/>
          </a:xfrm>
          <a:prstGeom prst="rect">
            <a:avLst/>
          </a:prstGeom>
          <a:solidFill>
            <a:srgbClr val="469F76"/>
          </a:solidFill>
        </p:spPr>
      </p:sp>
      <p:grpSp>
        <p:nvGrpSpPr>
          <p:cNvPr name="Group 6" id="6"/>
          <p:cNvGrpSpPr/>
          <p:nvPr/>
        </p:nvGrpSpPr>
        <p:grpSpPr>
          <a:xfrm rot="0">
            <a:off x="4661022" y="31642"/>
            <a:ext cx="1470518" cy="789271"/>
            <a:chOff x="0" y="0"/>
            <a:chExt cx="1960691" cy="1052362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1960691" cy="1052362"/>
            </a:xfrm>
            <a:prstGeom prst="rect">
              <a:avLst/>
            </a:prstGeom>
            <a:solidFill>
              <a:srgbClr val="F4EEEA"/>
            </a:solidFill>
          </p:spPr>
        </p:sp>
        <p:grpSp>
          <p:nvGrpSpPr>
            <p:cNvPr name="Group 8" id="8"/>
            <p:cNvGrpSpPr/>
            <p:nvPr/>
          </p:nvGrpSpPr>
          <p:grpSpPr>
            <a:xfrm rot="0">
              <a:off x="397699" y="452067"/>
              <a:ext cx="1192412" cy="148227"/>
              <a:chOff x="0" y="0"/>
              <a:chExt cx="3453173" cy="42926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-5080"/>
                <a:ext cx="3453173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3453173">
                    <a:moveTo>
                      <a:pt x="3435393" y="187960"/>
                    </a:moveTo>
                    <a:lnTo>
                      <a:pt x="3173773" y="11430"/>
                    </a:lnTo>
                    <a:cubicBezTo>
                      <a:pt x="3155993" y="0"/>
                      <a:pt x="3133133" y="3810"/>
                      <a:pt x="3120433" y="21590"/>
                    </a:cubicBezTo>
                    <a:cubicBezTo>
                      <a:pt x="3109003" y="39370"/>
                      <a:pt x="3112813" y="62230"/>
                      <a:pt x="3130593" y="74930"/>
                    </a:cubicBezTo>
                    <a:lnTo>
                      <a:pt x="3289343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3289343" y="257810"/>
                    </a:lnTo>
                    <a:lnTo>
                      <a:pt x="3130593" y="364490"/>
                    </a:lnTo>
                    <a:cubicBezTo>
                      <a:pt x="3112813" y="375920"/>
                      <a:pt x="3109003" y="400050"/>
                      <a:pt x="3120434" y="417830"/>
                    </a:cubicBezTo>
                    <a:cubicBezTo>
                      <a:pt x="3128053" y="429260"/>
                      <a:pt x="3139484" y="434340"/>
                      <a:pt x="3152184" y="434340"/>
                    </a:cubicBezTo>
                    <a:cubicBezTo>
                      <a:pt x="3159803" y="434340"/>
                      <a:pt x="3167424" y="431800"/>
                      <a:pt x="3173774" y="427990"/>
                    </a:cubicBezTo>
                    <a:lnTo>
                      <a:pt x="3436663" y="251460"/>
                    </a:lnTo>
                    <a:cubicBezTo>
                      <a:pt x="3446823" y="243840"/>
                      <a:pt x="3453173" y="232410"/>
                      <a:pt x="3453173" y="219710"/>
                    </a:cubicBezTo>
                    <a:cubicBezTo>
                      <a:pt x="3453173" y="207010"/>
                      <a:pt x="3446823" y="195580"/>
                      <a:pt x="3435393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AutoShape 10" id="10"/>
          <p:cNvSpPr/>
          <p:nvPr/>
        </p:nvSpPr>
        <p:spPr>
          <a:xfrm rot="0">
            <a:off x="1008808" y="9258300"/>
            <a:ext cx="16250492" cy="0"/>
          </a:xfrm>
          <a:prstGeom prst="line">
            <a:avLst/>
          </a:prstGeom>
          <a:ln cap="rnd" w="2857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9359874"/>
            <a:ext cx="536067" cy="536067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131540" y="820913"/>
            <a:ext cx="4985283" cy="185999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131540" y="2891673"/>
            <a:ext cx="4985283" cy="597705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5"/>
          <a:srcRect l="3060" t="0" r="3060" b="0"/>
          <a:stretch>
            <a:fillRect/>
          </a:stretch>
        </p:blipFill>
        <p:spPr>
          <a:xfrm flipH="false" flipV="false" rot="0">
            <a:off x="11439599" y="328033"/>
            <a:ext cx="6379119" cy="854069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256299" y="2247050"/>
            <a:ext cx="5296166" cy="6456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4"/>
              </a:lnSpc>
              <a:spcBef>
                <a:spcPct val="0"/>
              </a:spcBef>
            </a:pPr>
            <a:r>
              <a:rPr lang="en-US" sz="3253">
                <a:solidFill>
                  <a:srgbClr val="000000"/>
                </a:solidFill>
                <a:latin typeface="Tenor Sans"/>
              </a:rPr>
              <a:t>La prova più impegnativa che il team ha fronteggiato è stata quella della richiesta di </a:t>
            </a:r>
            <a:r>
              <a:rPr lang="en-US" sz="3253" u="sng">
                <a:solidFill>
                  <a:srgbClr val="000000"/>
                </a:solidFill>
                <a:latin typeface="Tenor Sans"/>
              </a:rPr>
              <a:t>conferma sull'eliminazione</a:t>
            </a:r>
            <a:r>
              <a:rPr lang="en-US" sz="3253">
                <a:solidFill>
                  <a:srgbClr val="000000"/>
                </a:solidFill>
                <a:latin typeface="Tenor Sans"/>
              </a:rPr>
              <a:t> di una prenotazione dal database. T</a:t>
            </a:r>
            <a:r>
              <a:rPr lang="en-US" sz="3253">
                <a:solidFill>
                  <a:srgbClr val="000000"/>
                </a:solidFill>
                <a:latin typeface="Tenor Sans"/>
              </a:rPr>
              <a:t>rattandosi di dati importanti abbiamo ritenuto necessaria questa miglioria al progetto originale e ci ha richiesto l'uso della seguente funzione JavaScript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1943" y="138846"/>
            <a:ext cx="2727102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29"/>
              </a:lnSpc>
            </a:pPr>
            <a:r>
              <a:rPr lang="en-US" sz="7524">
                <a:solidFill>
                  <a:srgbClr val="F4EEEA"/>
                </a:solidFill>
                <a:latin typeface="Black Mango"/>
              </a:rPr>
              <a:t>Alert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359264" y="9472015"/>
            <a:ext cx="900036" cy="273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 spc="20">
                <a:solidFill>
                  <a:srgbClr val="545454"/>
                </a:solidFill>
                <a:latin typeface="Public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DAFM9Hb8c8o</dc:identifier>
  <dcterms:modified xsi:type="dcterms:W3CDTF">2011-08-01T06:04:30Z</dcterms:modified>
  <cp:revision>1</cp:revision>
  <dc:title>Presentazione</dc:title>
</cp:coreProperties>
</file>

<file path=docProps/thumbnail.jpeg>
</file>